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4"/>
  </p:sldMasterIdLst>
  <p:notesMasterIdLst>
    <p:notesMasterId r:id="rId15"/>
  </p:notesMasterIdLst>
  <p:handoutMasterIdLst>
    <p:handoutMasterId r:id="rId16"/>
  </p:handoutMasterIdLst>
  <p:sldIdLst>
    <p:sldId id="789" r:id="rId5"/>
    <p:sldId id="835" r:id="rId6"/>
    <p:sldId id="860" r:id="rId7"/>
    <p:sldId id="861" r:id="rId8"/>
    <p:sldId id="864" r:id="rId9"/>
    <p:sldId id="865" r:id="rId10"/>
    <p:sldId id="862" r:id="rId11"/>
    <p:sldId id="863" r:id="rId12"/>
    <p:sldId id="866" r:id="rId13"/>
    <p:sldId id="86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558ED5"/>
    <a:srgbClr val="81718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8939F3-C4C9-4EFF-A6FA-D12A8A0C032A}" v="75" dt="2021-09-22T11:52:23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79671" autoAdjust="0"/>
  </p:normalViewPr>
  <p:slideViewPr>
    <p:cSldViewPr>
      <p:cViewPr varScale="1">
        <p:scale>
          <a:sx n="54" d="100"/>
          <a:sy n="54" d="100"/>
        </p:scale>
        <p:origin x="1194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984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E51927-2D79-4F6A-8EE2-3F34429369E1}" type="datetimeFigureOut">
              <a:rPr lang="pt-BR"/>
              <a:pPr>
                <a:defRPr/>
              </a:pPr>
              <a:t>24/09/2021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437344-8A28-4149-BC2D-13E11CF64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7D6179-A93C-49D3-9B52-524CB530725D}" type="datetimeFigureOut">
              <a:rPr lang="pt-BR"/>
              <a:pPr>
                <a:defRPr/>
              </a:pPr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D0CB2-C73B-4949-9663-27D685ABE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85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Serviço público atua de forma piramidal, todas as ações devem convergir para um objetivo maior – que tudo corra bem com as barragens, para elas cumprirem sua finalidade.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Progestão</a:t>
            </a: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eventos (lançamento do livro Lições Aprendidas, Dam Week)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55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.panorama da PNSB, </a:t>
            </a:r>
            <a:r>
              <a:rPr lang="pt-BR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Progestão</a:t>
            </a: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eventos (lançamento do livro Lições Aprendidas, Dam Week)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61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eventos (lançamento do livro Lições Aprendidas, Dam Week)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51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eventos (lançamento do livro Lições Aprendidas, Dam Week)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69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eventos (lançamento do livro Lições Aprendidas, Dam Week)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D0CB2-C73B-4949-9663-27D685ABE5E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78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7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6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2" y="4607628"/>
            <a:ext cx="3996047" cy="24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3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2FF5124D-13E6-4A49-930D-48A29D2D9E8A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A6695-9041-4229-96AA-4E6F08BD4D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444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6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2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6021FB3-E1E8-47A0-B1A3-139F7D24D6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13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1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54" r:id="rId12"/>
    <p:sldLayoutId id="21474839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101E03-9F93-4020-93FC-1404C731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  <a:prstGeom prst="rect">
            <a:avLst/>
          </a:prstGeom>
        </p:spPr>
      </p:pic>
      <p:sp>
        <p:nvSpPr>
          <p:cNvPr id="434" name="Subtítulo da apresentação"/>
          <p:cNvSpPr txBox="1"/>
          <p:nvPr/>
        </p:nvSpPr>
        <p:spPr>
          <a:xfrm>
            <a:off x="334931" y="5221649"/>
            <a:ext cx="802597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000" b="1" dirty="0"/>
              <a:t>Fernanda Laus</a:t>
            </a:r>
          </a:p>
          <a:p>
            <a:pPr>
              <a:lnSpc>
                <a:spcPct val="100000"/>
              </a:lnSpc>
            </a:pPr>
            <a:endParaRPr lang="pt-BR" sz="3000" b="1" dirty="0"/>
          </a:p>
        </p:txBody>
      </p:sp>
      <p:sp>
        <p:nvSpPr>
          <p:cNvPr id="8" name="Subtítulo da apresentação">
            <a:extLst>
              <a:ext uri="{FF2B5EF4-FFF2-40B4-BE49-F238E27FC236}">
                <a16:creationId xmlns:a16="http://schemas.microsoft.com/office/drawing/2014/main" id="{F49EDCFE-35ED-4175-A34A-DB111AD2474C}"/>
              </a:ext>
            </a:extLst>
          </p:cNvPr>
          <p:cNvSpPr txBox="1"/>
          <p:nvPr/>
        </p:nvSpPr>
        <p:spPr>
          <a:xfrm>
            <a:off x="479376" y="5855220"/>
            <a:ext cx="6835140" cy="38209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/>
              <a:t>22 de setembro de 2021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40CEC9-67BF-4410-85B1-5F6B13CCED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908720"/>
            <a:ext cx="8722436" cy="2304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 animBg="1" advAuto="0"/>
      <p:bldP spid="8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59F8C30-123D-45C4-B5B9-54FF8B6B8697}"/>
              </a:ext>
            </a:extLst>
          </p:cNvPr>
          <p:cNvSpPr txBox="1"/>
          <p:nvPr/>
        </p:nvSpPr>
        <p:spPr>
          <a:xfrm>
            <a:off x="3048000" y="3246961"/>
            <a:ext cx="65763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Obrigada!</a:t>
            </a:r>
          </a:p>
          <a:p>
            <a:r>
              <a:rPr lang="pt-BR" sz="4000" dirty="0"/>
              <a:t>fernanda.aquino@ana.gov.br</a:t>
            </a:r>
          </a:p>
        </p:txBody>
      </p:sp>
    </p:spTree>
    <p:extLst>
      <p:ext uri="{BB962C8B-B14F-4D97-AF65-F5344CB8AC3E}">
        <p14:creationId xmlns:p14="http://schemas.microsoft.com/office/powerpoint/2010/main" val="7281142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07BDBDE-E05A-438F-B1EB-B99BDCF127A3}"/>
              </a:ext>
            </a:extLst>
          </p:cNvPr>
          <p:cNvSpPr txBox="1"/>
          <p:nvPr/>
        </p:nvSpPr>
        <p:spPr>
          <a:xfrm>
            <a:off x="6096000" y="77689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PANORAMA DA PNSB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E2737-C14B-471F-80A5-9DE29FDA6DC2}"/>
              </a:ext>
            </a:extLst>
          </p:cNvPr>
          <p:cNvSpPr txBox="1"/>
          <p:nvPr/>
        </p:nvSpPr>
        <p:spPr>
          <a:xfrm>
            <a:off x="479376" y="1477653"/>
            <a:ext cx="113412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Lei 12.334/2010, alterada pela Lei 14.066/2020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Objetivo maior: garantir a observância de padrões de segurança de barragens (pelo empreendedor) de maneira a fomentar a prevenção e a reduzir a possibilidade de acidente ou desastre e suas consequências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Demais objetivos – regulamentar, monitorar, acompanhar, fiscalizar, orientar, corrigir, coligir informações, fomentar a cultura e a gestão de riscos – servem ao primeiro.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O objetivo de se definir procedimentos emergenciais e fomentar a atuação conjunta é independente dos demais.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581836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07BDBDE-E05A-438F-B1EB-B99BDCF127A3}"/>
              </a:ext>
            </a:extLst>
          </p:cNvPr>
          <p:cNvSpPr txBox="1"/>
          <p:nvPr/>
        </p:nvSpPr>
        <p:spPr>
          <a:xfrm>
            <a:off x="6096000" y="77689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PANORAMA DA PNSB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E2737-C14B-471F-80A5-9DE29FDA6DC2}"/>
              </a:ext>
            </a:extLst>
          </p:cNvPr>
          <p:cNvSpPr txBox="1"/>
          <p:nvPr/>
        </p:nvSpPr>
        <p:spPr>
          <a:xfrm>
            <a:off x="479376" y="1477653"/>
            <a:ext cx="11341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Lei 12.334/2010, alterada pela Lei 14.066/2020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Instrumentos mais diretamente afetos aos fiscalizadores: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3000" dirty="0"/>
              <a:t>Classificação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3000" dirty="0"/>
              <a:t>SNISB (possibilita uma visão macro)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3000" dirty="0"/>
              <a:t>RSB (como está a PNSB?)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Instrumentos mais diretamente afetos aos empreendedores: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3000" dirty="0"/>
              <a:t>PSB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3000" dirty="0"/>
              <a:t>Guias de boas práticas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279021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07BDBDE-E05A-438F-B1EB-B99BDCF127A3}"/>
              </a:ext>
            </a:extLst>
          </p:cNvPr>
          <p:cNvSpPr txBox="1"/>
          <p:nvPr/>
        </p:nvSpPr>
        <p:spPr>
          <a:xfrm>
            <a:off x="6096000" y="77689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PANORAMA DA PNSB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E2737-C14B-471F-80A5-9DE29FDA6DC2}"/>
              </a:ext>
            </a:extLst>
          </p:cNvPr>
          <p:cNvSpPr txBox="1"/>
          <p:nvPr/>
        </p:nvSpPr>
        <p:spPr>
          <a:xfrm>
            <a:off x="767408" y="1700808"/>
            <a:ext cx="10657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Destaques</a:t>
            </a:r>
          </a:p>
          <a:p>
            <a:endParaRPr lang="pt-BR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Evento 10 anos PNSB em setembro de 2020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Programa de Educação e Comunicação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Avaliação </a:t>
            </a:r>
            <a:r>
              <a:rPr lang="pt-BR" sz="3000" dirty="0" err="1"/>
              <a:t>Ex-Post</a:t>
            </a:r>
            <a:r>
              <a:rPr lang="pt-BR" sz="3000" dirty="0"/>
              <a:t> da PNSB (TED MDR-ENAP, em apoio à CTSB/CNRH)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pt-BR" sz="3000" dirty="0"/>
              <a:t>Estabeleceu linhas de ação que passaram por discussões metodologicamente estruturadas e diálogo orientado à formação de consenso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943215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1BB5AE-9F8A-4F17-B522-071D50EB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3" y="1415836"/>
            <a:ext cx="9569326" cy="53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54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D7B2737-A9B8-446E-A4C9-677A106F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412776"/>
            <a:ext cx="9031362" cy="49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25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07BDBDE-E05A-438F-B1EB-B99BDCF127A3}"/>
              </a:ext>
            </a:extLst>
          </p:cNvPr>
          <p:cNvSpPr txBox="1"/>
          <p:nvPr/>
        </p:nvSpPr>
        <p:spPr>
          <a:xfrm>
            <a:off x="6096000" y="77689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PANORAMA DA PNSB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E2737-C14B-471F-80A5-9DE29FDA6DC2}"/>
              </a:ext>
            </a:extLst>
          </p:cNvPr>
          <p:cNvSpPr txBox="1"/>
          <p:nvPr/>
        </p:nvSpPr>
        <p:spPr>
          <a:xfrm>
            <a:off x="551384" y="1484784"/>
            <a:ext cx="10657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Destaques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RSB lançado em 30 de junho de 2021, a lançar RSB em linguagem simples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SNISB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 err="1"/>
              <a:t>Progestão</a:t>
            </a:r>
            <a:endParaRPr lang="pt-BR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Outras iniciativas em curso (desativação, revisão da matriz de classificação, ACT fiscalizadores federais, proposta de decreto, normalização ABNT)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78360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07BDBDE-E05A-438F-B1EB-B99BDCF127A3}"/>
              </a:ext>
            </a:extLst>
          </p:cNvPr>
          <p:cNvSpPr txBox="1"/>
          <p:nvPr/>
        </p:nvSpPr>
        <p:spPr>
          <a:xfrm>
            <a:off x="8904312" y="776898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Eventos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00E2737-C14B-471F-80A5-9DE29FDA6DC2}"/>
              </a:ext>
            </a:extLst>
          </p:cNvPr>
          <p:cNvSpPr txBox="1"/>
          <p:nvPr/>
        </p:nvSpPr>
        <p:spPr>
          <a:xfrm>
            <a:off x="551384" y="1484784"/>
            <a:ext cx="106571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Destaques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 err="1"/>
              <a:t>Progestão</a:t>
            </a:r>
            <a:endParaRPr lang="pt-BR" sz="3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t-BR" sz="3000" dirty="0"/>
              <a:t>Outras iniciativas em curso (desativação, revisão da matriz de classificação, ACT fiscalizadores federais, proposta de decreto, normalização ABNT)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4140072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83565E-78A3-4C75-8562-533B262D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887" y="1500187"/>
            <a:ext cx="48482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720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13E94B917C0943BFC9C4D03AC9FB95" ma:contentTypeVersion="11" ma:contentTypeDescription="Crie um novo documento." ma:contentTypeScope="" ma:versionID="f476fd97a1ff829e5e485ca7091cf825">
  <xsd:schema xmlns:xsd="http://www.w3.org/2001/XMLSchema" xmlns:xs="http://www.w3.org/2001/XMLSchema" xmlns:p="http://schemas.microsoft.com/office/2006/metadata/properties" xmlns:ns3="66a2d5d4-0a0b-435a-ae2e-80e04a77616d" xmlns:ns4="5aff13fe-9038-4ac4-8828-7e32969c56df" targetNamespace="http://schemas.microsoft.com/office/2006/metadata/properties" ma:root="true" ma:fieldsID="988ce4073ff1e49398dd00f543782efe" ns3:_="" ns4:_="">
    <xsd:import namespace="66a2d5d4-0a0b-435a-ae2e-80e04a77616d"/>
    <xsd:import namespace="5aff13fe-9038-4ac4-8828-7e32969c56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a2d5d4-0a0b-435a-ae2e-80e04a776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f13fe-9038-4ac4-8828-7e32969c56d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Hash de Dica de Compartilhamento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A7C06-1702-4A8B-8107-75C77AB9F4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5C6D8D-9755-4599-B6A3-0F20DF94D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8A972B-5A90-4E1E-AF8F-E6D8673FC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a2d5d4-0a0b-435a-ae2e-80e04a77616d"/>
    <ds:schemaRef ds:uri="5aff13fe-9038-4ac4-8828-7e32969c56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375</Words>
  <Application>Microsoft Office PowerPoint</Application>
  <PresentationFormat>Widescreen</PresentationFormat>
  <Paragraphs>50</Paragraphs>
  <Slides>10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Montserrat Light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Laus de Aquino</dc:creator>
  <cp:lastModifiedBy>Mariana Azevedo Godoy</cp:lastModifiedBy>
  <cp:revision>66</cp:revision>
  <dcterms:created xsi:type="dcterms:W3CDTF">2020-12-10T14:04:41Z</dcterms:created>
  <dcterms:modified xsi:type="dcterms:W3CDTF">2021-09-24T14:56:15Z</dcterms:modified>
</cp:coreProperties>
</file>