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50" r:id="rId5"/>
    <p:sldMasterId id="2147483663" r:id="rId6"/>
    <p:sldMasterId id="2147483665" r:id="rId7"/>
    <p:sldMasterId id="2147483667" r:id="rId8"/>
  </p:sldMasterIdLst>
  <p:notesMasterIdLst>
    <p:notesMasterId r:id="rId20"/>
  </p:notesMasterIdLst>
  <p:sldIdLst>
    <p:sldId id="264" r:id="rId9"/>
    <p:sldId id="265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292" r:id="rId18"/>
    <p:sldId id="268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74" userDrawn="1">
          <p15:clr>
            <a:srgbClr val="A4A3A4"/>
          </p15:clr>
        </p15:guide>
        <p15:guide id="2" orient="horz" pos="40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5B6"/>
    <a:srgbClr val="00425E"/>
    <a:srgbClr val="276189"/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12295B-6EF5-4998-8FB0-AD1941A808BF}" v="1" dt="2021-09-21T13:12:49.6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>
        <p:guide pos="574"/>
        <p:guide orient="horz" pos="40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045EF-BBA8-42A2-8B49-8F665E6C520E}" type="datetimeFigureOut">
              <a:rPr lang="pt-BR" smtClean="0"/>
              <a:t>24/09/2021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99FA74-CB5A-497D-B795-0C194C18F1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9050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0077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0848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2171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6220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0016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D1E20674-B869-470B-8486-272446DF9F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607" b="21413"/>
          <a:stretch/>
        </p:blipFill>
        <p:spPr>
          <a:xfrm>
            <a:off x="0" y="318807"/>
            <a:ext cx="12192000" cy="472078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EAB7786-5CC0-4636-9D41-53385154DE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633" y="563091"/>
            <a:ext cx="2835948" cy="75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427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rgbClr val="00425E"/>
          </a:solidFill>
          <a:latin typeface="Arial Narrow Italic" panose="02000500000000000000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 baseline="0">
          <a:solidFill>
            <a:srgbClr val="7F7F7F"/>
          </a:solidFill>
          <a:latin typeface="Arial Narrow Bold Italic" panose="02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61" userDrawn="1">
          <p15:clr>
            <a:srgbClr val="F26B43"/>
          </p15:clr>
        </p15:guide>
        <p15:guide id="2" orient="horz" pos="297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B142B60D-0C8A-47C9-A4ED-D767126D44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4580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84507B10-9312-4C6B-8265-B6BA3424F14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7153" y="170196"/>
            <a:ext cx="1848174" cy="32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537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2E75B6"/>
          </a:solidFill>
          <a:latin typeface="Arial Narrow Italic" panose="02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5DD10D40-5944-410B-95D2-54B8D03ED4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391"/>
            <a:ext cx="12192000" cy="79748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4BF0B879-5FEB-445B-9157-820B287A67E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7153" y="170196"/>
            <a:ext cx="1848174" cy="32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084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477331FD-D578-405F-A65E-72A23A69A9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0" r="-100"/>
          <a:stretch/>
        </p:blipFill>
        <p:spPr>
          <a:xfrm>
            <a:off x="0" y="-1"/>
            <a:ext cx="12192000" cy="98000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B615BD0-EC58-494B-8DDC-249F62FE72C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7153" y="170196"/>
            <a:ext cx="1848174" cy="32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17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A84BB002-9C3C-434C-AC4D-01885E18B2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699" b="26527"/>
          <a:stretch/>
        </p:blipFill>
        <p:spPr>
          <a:xfrm>
            <a:off x="0" y="617070"/>
            <a:ext cx="12192000" cy="405926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F019CA25-913C-4CC3-B8A4-52793999464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1087" y="729233"/>
            <a:ext cx="3549826" cy="94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78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26B4472A-F09C-48A7-86AA-4E710B5A24E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074794" y="4452908"/>
            <a:ext cx="8962824" cy="824468"/>
          </a:xfrm>
          <a:prstGeom prst="rect">
            <a:avLst/>
          </a:prstGeom>
        </p:spPr>
        <p:txBody>
          <a:bodyPr/>
          <a:lstStyle/>
          <a:p>
            <a:r>
              <a:rPr lang="pt-BR" sz="3200" i="1" dirty="0">
                <a:solidFill>
                  <a:srgbClr val="00425E"/>
                </a:solidFill>
                <a:latin typeface="Arial Narrow" panose="020B0606020202030204" pitchFamily="34" charset="0"/>
              </a:rPr>
              <a:t>Painel de Monitoramento – Segurança em Barragens</a:t>
            </a:r>
            <a:endParaRPr lang="pt-BR" b="1" i="1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CD63F4C-ACBD-43BA-8EE9-263707CD6620}"/>
              </a:ext>
            </a:extLst>
          </p:cNvPr>
          <p:cNvSpPr txBox="1">
            <a:spLocks/>
          </p:cNvSpPr>
          <p:nvPr/>
        </p:nvSpPr>
        <p:spPr>
          <a:xfrm>
            <a:off x="1074794" y="5845031"/>
            <a:ext cx="6511833" cy="65434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pt-BR" sz="10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Rafael Ervilha Caetano</a:t>
            </a:r>
            <a:r>
              <a:rPr lang="pt-BR" sz="8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 – SFG/ANEEL</a:t>
            </a:r>
            <a:endParaRPr lang="pt-BR" sz="10400" b="1" i="1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  <a:p>
            <a:pPr>
              <a:spcBef>
                <a:spcPts val="600"/>
              </a:spcBef>
            </a:pPr>
            <a:r>
              <a:rPr lang="pt-BR" sz="10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Sérgio Ribeiro Leite </a:t>
            </a:r>
            <a:r>
              <a:rPr lang="pt-BR" sz="8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– SFG/ANEEL</a:t>
            </a:r>
            <a:endParaRPr lang="pt-BR" sz="800" i="1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51F2CA79-96E1-4E82-BD47-94D98F8DEEA3}"/>
              </a:ext>
            </a:extLst>
          </p:cNvPr>
          <p:cNvSpPr txBox="1">
            <a:spLocks/>
          </p:cNvSpPr>
          <p:nvPr/>
        </p:nvSpPr>
        <p:spPr>
          <a:xfrm>
            <a:off x="8437525" y="6098744"/>
            <a:ext cx="3412219" cy="4006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Brasília, 22 de abril de 2021</a:t>
            </a:r>
            <a:endParaRPr lang="pt-BR" sz="1600" i="1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Losango 7">
            <a:extLst>
              <a:ext uri="{FF2B5EF4-FFF2-40B4-BE49-F238E27FC236}">
                <a16:creationId xmlns:a16="http://schemas.microsoft.com/office/drawing/2014/main" id="{8D3EC5B1-32A4-4404-8782-26AADC9B9AD0}"/>
              </a:ext>
            </a:extLst>
          </p:cNvPr>
          <p:cNvSpPr/>
          <p:nvPr/>
        </p:nvSpPr>
        <p:spPr>
          <a:xfrm>
            <a:off x="7692237" y="1368424"/>
            <a:ext cx="2835419" cy="2844000"/>
          </a:xfrm>
          <a:prstGeom prst="diamond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/>
          <a:effectLst>
            <a:outerShdw blurRad="292100" dist="292100" dir="4800000" algn="tl" rotWithShape="0">
              <a:prstClr val="black">
                <a:alpha val="7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5841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7299BC5E-B028-40C8-9D45-3793B315222D}"/>
              </a:ext>
            </a:extLst>
          </p:cNvPr>
          <p:cNvSpPr txBox="1"/>
          <p:nvPr/>
        </p:nvSpPr>
        <p:spPr>
          <a:xfrm>
            <a:off x="838200" y="7826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3200" i="1" dirty="0">
                <a:solidFill>
                  <a:srgbClr val="2E75B6"/>
                </a:solidFill>
                <a:latin typeface="Arial Narrow" panose="020B0606020202030204" pitchFamily="34" charset="0"/>
              </a:rPr>
              <a:t>Conclusões, Percepções e Desdobramentos</a:t>
            </a:r>
            <a:endParaRPr lang="pt-BR" sz="2400" i="1" dirty="0">
              <a:solidFill>
                <a:srgbClr val="2E75B6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F60C7F8-55A5-4404-8A91-E5557F7D941A}"/>
              </a:ext>
            </a:extLst>
          </p:cNvPr>
          <p:cNvSpPr txBox="1"/>
          <p:nvPr/>
        </p:nvSpPr>
        <p:spPr>
          <a:xfrm>
            <a:off x="967409" y="1948070"/>
            <a:ext cx="10999304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+mj-lt"/>
              <a:buAutoNum type="romanLcPeriod"/>
            </a:pPr>
            <a:r>
              <a:rPr lang="pt-BR" sz="2400" dirty="0"/>
              <a:t>As abordagens adotadas permitiram tratar, de forma consistente, conceitos algumas vezes subjetivos sujeitos a incertezas;</a:t>
            </a:r>
          </a:p>
          <a:p>
            <a:pPr marL="571500" indent="-571500">
              <a:buFont typeface="+mj-lt"/>
              <a:buAutoNum type="romanLcPeriod"/>
            </a:pPr>
            <a:endParaRPr lang="pt-BR" sz="2400" dirty="0"/>
          </a:p>
          <a:p>
            <a:pPr marL="571500" indent="-571500">
              <a:buFont typeface="+mj-lt"/>
              <a:buAutoNum type="romanLcPeriod"/>
            </a:pPr>
            <a:r>
              <a:rPr lang="pt-BR" sz="2400" dirty="0"/>
              <a:t>A experiência de uso dos painéis pelo público externo vem se mostrando positiva, contribuindo para uma maior racionalização e transparência administrativa.</a:t>
            </a:r>
          </a:p>
          <a:p>
            <a:pPr marL="571500" indent="-571500">
              <a:buFont typeface="+mj-lt"/>
              <a:buAutoNum type="romanLcPeriod"/>
            </a:pPr>
            <a:endParaRPr lang="pt-BR" sz="28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C419E07-C436-45B9-B651-EBADEF7937D1}"/>
              </a:ext>
            </a:extLst>
          </p:cNvPr>
          <p:cNvSpPr txBox="1"/>
          <p:nvPr/>
        </p:nvSpPr>
        <p:spPr>
          <a:xfrm>
            <a:off x="838200" y="4788847"/>
            <a:ext cx="1038639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3200" i="1" dirty="0">
                <a:solidFill>
                  <a:srgbClr val="2E75B6"/>
                </a:solidFill>
                <a:latin typeface="Arial Narrow" panose="020B0606020202030204" pitchFamily="34" charset="0"/>
              </a:rPr>
              <a:t>Acesso pela página da ANEEL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F60AB99-9D4B-41CC-8FFE-9A1B5DDB52A7}"/>
              </a:ext>
            </a:extLst>
          </p:cNvPr>
          <p:cNvSpPr txBox="1"/>
          <p:nvPr/>
        </p:nvSpPr>
        <p:spPr>
          <a:xfrm>
            <a:off x="967409" y="5548934"/>
            <a:ext cx="10386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400" dirty="0"/>
              <a:t>Informações Técnicas/Fiscalização do Setor Elétrico/Fiscalização dos Serviços de Geração/Segurança de Barragens/Painel de Monitoramento</a:t>
            </a:r>
          </a:p>
        </p:txBody>
      </p:sp>
    </p:spTree>
    <p:extLst>
      <p:ext uri="{BB962C8B-B14F-4D97-AF65-F5344CB8AC3E}">
        <p14:creationId xmlns:p14="http://schemas.microsoft.com/office/powerpoint/2010/main" val="572657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>
            <a:extLst>
              <a:ext uri="{FF2B5EF4-FFF2-40B4-BE49-F238E27FC236}">
                <a16:creationId xmlns:a16="http://schemas.microsoft.com/office/drawing/2014/main" id="{E37DB571-2A17-4871-89DF-AB8F03950E30}"/>
              </a:ext>
            </a:extLst>
          </p:cNvPr>
          <p:cNvSpPr txBox="1">
            <a:spLocks/>
          </p:cNvSpPr>
          <p:nvPr/>
        </p:nvSpPr>
        <p:spPr>
          <a:xfrm>
            <a:off x="-1" y="4430898"/>
            <a:ext cx="5446643" cy="83488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800" b="1" i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Rafael Ervilha Caetano</a:t>
            </a:r>
          </a:p>
          <a:p>
            <a:pPr marL="0" indent="0" algn="ctr">
              <a:buNone/>
            </a:pPr>
            <a:r>
              <a:rPr lang="pt-BR" sz="2400" b="1" i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Especialista em Regulação – SFG/ANEEL</a:t>
            </a:r>
            <a:endParaRPr lang="pt-BR" sz="1600" b="1" i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4798A3-D097-4F11-A7E4-2C29DF84775D}"/>
              </a:ext>
            </a:extLst>
          </p:cNvPr>
          <p:cNvSpPr/>
          <p:nvPr/>
        </p:nvSpPr>
        <p:spPr>
          <a:xfrm>
            <a:off x="0" y="5648627"/>
            <a:ext cx="12191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i="1" dirty="0">
                <a:solidFill>
                  <a:srgbClr val="00425E"/>
                </a:solidFill>
                <a:latin typeface="Arial Narrow" panose="020B0606020202030204" pitchFamily="34" charset="0"/>
              </a:rPr>
              <a:t>ENDEREÇO: SGAN 603 Módulos I e J - Brasília/DF</a:t>
            </a:r>
          </a:p>
          <a:p>
            <a:pPr algn="ctr"/>
            <a:r>
              <a:rPr lang="pt-BR" sz="1400" i="1" dirty="0">
                <a:solidFill>
                  <a:srgbClr val="00425E"/>
                </a:solidFill>
                <a:latin typeface="Arial Narrow" panose="020B0606020202030204" pitchFamily="34" charset="0"/>
              </a:rPr>
              <a:t>CEP: 70830-110</a:t>
            </a:r>
          </a:p>
          <a:p>
            <a:pPr algn="ctr"/>
            <a:r>
              <a:rPr lang="pt-BR" sz="1400" i="1" dirty="0">
                <a:solidFill>
                  <a:srgbClr val="00425E"/>
                </a:solidFill>
                <a:latin typeface="Arial Narrow" panose="020B0606020202030204" pitchFamily="34" charset="0"/>
              </a:rPr>
              <a:t>TELEFONE GERAL: 061 2192 8020</a:t>
            </a:r>
          </a:p>
          <a:p>
            <a:pPr algn="ctr"/>
            <a:r>
              <a:rPr lang="pt-BR" sz="1400" i="1" dirty="0">
                <a:solidFill>
                  <a:srgbClr val="00425E"/>
                </a:solidFill>
                <a:latin typeface="Arial Narrow" panose="020B0606020202030204" pitchFamily="34" charset="0"/>
              </a:rPr>
              <a:t>OUVIDORIA SETORIAL:167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396D41E3-D4FA-43AB-AF51-30F9DE1A0504}"/>
              </a:ext>
            </a:extLst>
          </p:cNvPr>
          <p:cNvSpPr txBox="1">
            <a:spLocks/>
          </p:cNvSpPr>
          <p:nvPr/>
        </p:nvSpPr>
        <p:spPr>
          <a:xfrm>
            <a:off x="-1" y="2707105"/>
            <a:ext cx="12192000" cy="72189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4800" b="1" i="1" dirty="0">
                <a:latin typeface="Arial Narrow" panose="020B0606020202030204" pitchFamily="34" charset="0"/>
              </a:rPr>
              <a:t>Obrigado</a:t>
            </a:r>
            <a:endParaRPr lang="pt-BR" sz="1700" i="1" dirty="0">
              <a:latin typeface="Arial Narrow" panose="020B0606020202030204" pitchFamily="34" charset="0"/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6008CC7A-2300-4CAB-A3F4-F8FF2E98C65A}"/>
              </a:ext>
            </a:extLst>
          </p:cNvPr>
          <p:cNvSpPr txBox="1">
            <a:spLocks/>
          </p:cNvSpPr>
          <p:nvPr/>
        </p:nvSpPr>
        <p:spPr>
          <a:xfrm>
            <a:off x="6745356" y="4430897"/>
            <a:ext cx="5446643" cy="83488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800" b="1" i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Sérgio Ribeiro Leite</a:t>
            </a:r>
          </a:p>
          <a:p>
            <a:pPr marL="0" indent="0" algn="ctr">
              <a:buNone/>
            </a:pPr>
            <a:r>
              <a:rPr lang="pt-BR" sz="2400" b="1" i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Especialista em Regulação – SFG/ANEEL</a:t>
            </a:r>
            <a:endParaRPr lang="pt-BR" sz="1600" b="1" i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519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84860A97-AA5C-498E-8A19-C571E978A4A9}"/>
              </a:ext>
            </a:extLst>
          </p:cNvPr>
          <p:cNvSpPr txBox="1"/>
          <p:nvPr/>
        </p:nvSpPr>
        <p:spPr>
          <a:xfrm>
            <a:off x="589657" y="980003"/>
            <a:ext cx="11012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i="1" dirty="0">
                <a:solidFill>
                  <a:srgbClr val="2E75B6"/>
                </a:solidFill>
                <a:latin typeface="Arial Narrow" panose="020B0606020202030204" pitchFamily="34" charset="0"/>
              </a:rPr>
              <a:t>Objetivo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CCBFED0-939F-4D23-AE15-FC33937B1B8A}"/>
              </a:ext>
            </a:extLst>
          </p:cNvPr>
          <p:cNvSpPr txBox="1"/>
          <p:nvPr/>
        </p:nvSpPr>
        <p:spPr>
          <a:xfrm>
            <a:off x="589657" y="1693718"/>
            <a:ext cx="11141916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Apresentar Painel de Resultados com foco no Art. 3° da Lei de Segurança de Barragens, que tem no âmbito da Política Nacional de Segurança de Barragens (PNSB), os seguintes objetivos:</a:t>
            </a:r>
          </a:p>
          <a:p>
            <a:pPr algn="just"/>
            <a:endParaRPr lang="pt-BR" sz="2200" i="1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  <a:p>
            <a:pPr lvl="2" algn="just"/>
            <a:r>
              <a:rPr lang="pt-BR" sz="2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III - promover o monitoramento e o acompanhamento das ações de segurança empregadas pelos responsáveis por barragens; </a:t>
            </a:r>
          </a:p>
          <a:p>
            <a:pPr lvl="2" algn="just"/>
            <a:endParaRPr lang="pt-BR" sz="2200" i="1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  <a:p>
            <a:pPr lvl="2" algn="just"/>
            <a:r>
              <a:rPr lang="pt-BR" sz="2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IV - criar condições para que se amplie o universo de controle de barragens pelo poder público, com base na fiscalização, orientação e correção das ações de segurança; </a:t>
            </a:r>
          </a:p>
          <a:p>
            <a:pPr lvl="2" algn="just"/>
            <a:endParaRPr lang="pt-BR" sz="2200" i="1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  <a:p>
            <a:pPr lvl="2" algn="just"/>
            <a:r>
              <a:rPr lang="pt-BR" sz="2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V - coligir informações que subsidiem o gerenciamento da segurança de barragens pelos governos; </a:t>
            </a:r>
          </a:p>
          <a:p>
            <a:pPr lvl="2" algn="just"/>
            <a:endParaRPr lang="pt-BR" sz="2200" i="1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  <a:p>
            <a:pPr lvl="2" algn="just"/>
            <a:r>
              <a:rPr lang="pt-BR" sz="2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VII - fomentar a cultura de segurança de barragens e gestão de riscos.</a:t>
            </a:r>
          </a:p>
        </p:txBody>
      </p:sp>
    </p:spTree>
    <p:extLst>
      <p:ext uri="{BB962C8B-B14F-4D97-AF65-F5344CB8AC3E}">
        <p14:creationId xmlns:p14="http://schemas.microsoft.com/office/powerpoint/2010/main" val="1753345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D34B9D1C-FAF2-46DD-8012-BB1A7FB8C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273" y="1181686"/>
            <a:ext cx="9775454" cy="549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569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51381C67-0980-458D-98F4-7F3DFDBE7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274" y="1173855"/>
            <a:ext cx="9775452" cy="549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984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935ED0B-07F4-4733-BE76-393885952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273" y="1137537"/>
            <a:ext cx="9775454" cy="549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098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624A453-63DD-4774-9845-A66ADEF8D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273" y="1097781"/>
            <a:ext cx="9775454" cy="549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507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42533F3-0042-46D1-8584-C9EC67FB4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273" y="1062416"/>
            <a:ext cx="9775454" cy="549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52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3FF4459-7613-435E-B539-DC45E15D1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274" y="1102173"/>
            <a:ext cx="9775451" cy="549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828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8578923-2905-4A15-BD02-7AB6CC628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538" y="1181685"/>
            <a:ext cx="9775454" cy="549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4883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a 1">
      <a:majorFont>
        <a:latin typeface="Arial Narrow Italic"/>
        <a:ea typeface=""/>
        <a:cs typeface=""/>
      </a:majorFont>
      <a:minorFont>
        <a:latin typeface="Arial Narrow Bold Italic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CE124E2C4FE6041A270E28699AADEDA" ma:contentTypeVersion="5" ma:contentTypeDescription="Crie um novo documento." ma:contentTypeScope="" ma:versionID="ebdf6e4e4e29a106a2776244637fb75d">
  <xsd:schema xmlns:xsd="http://www.w3.org/2001/XMLSchema" xmlns:xs="http://www.w3.org/2001/XMLSchema" xmlns:p="http://schemas.microsoft.com/office/2006/metadata/properties" xmlns:ns2="e7ff91d9-5daf-4dcd-bbc1-24a015f46cd7" xmlns:ns3="8f16dd01-4419-4442-8bc6-84fad75e4ba8" targetNamespace="http://schemas.microsoft.com/office/2006/metadata/properties" ma:root="true" ma:fieldsID="bf84e7009e0a9d579ee93924801c14f5" ns2:_="" ns3:_="">
    <xsd:import namespace="e7ff91d9-5daf-4dcd-bbc1-24a015f46cd7"/>
    <xsd:import namespace="8f16dd01-4419-4442-8bc6-84fad75e4b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ff91d9-5daf-4dcd-bbc1-24a015f46c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Flow_SignoffStatus" ma:index="12" nillable="true" ma:displayName="Status de liberação" ma:internalName="_x0024_Resources_x003a_core_x002c_Signoff_Status_x003b_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16dd01-4419-4442-8bc6-84fad75e4ba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e7ff91d9-5daf-4dcd-bbc1-24a015f46cd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BBDCC26-6F10-423C-B376-B9941C48ED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ff91d9-5daf-4dcd-bbc1-24a015f46cd7"/>
    <ds:schemaRef ds:uri="8f16dd01-4419-4442-8bc6-84fad75e4b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512980F-F9C9-46D5-AC8B-E605B19FFAD7}">
  <ds:schemaRefs>
    <ds:schemaRef ds:uri="http://purl.org/dc/elements/1.1/"/>
    <ds:schemaRef ds:uri="http://schemas.microsoft.com/office/2006/metadata/properties"/>
    <ds:schemaRef ds:uri="8f16dd01-4419-4442-8bc6-84fad75e4ba8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e7ff91d9-5daf-4dcd-bbc1-24a015f46cd7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16FEA8A-070B-4334-9E78-7FAAA1EE13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261</Words>
  <Application>Microsoft Office PowerPoint</Application>
  <PresentationFormat>Widescreen</PresentationFormat>
  <Paragraphs>29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5</vt:i4>
      </vt:variant>
      <vt:variant>
        <vt:lpstr>Títulos de slides</vt:lpstr>
      </vt:variant>
      <vt:variant>
        <vt:i4>11</vt:i4>
      </vt:variant>
    </vt:vector>
  </HeadingPairs>
  <TitlesOfParts>
    <vt:vector size="21" baseType="lpstr">
      <vt:lpstr>Arial</vt:lpstr>
      <vt:lpstr>Arial Narrow</vt:lpstr>
      <vt:lpstr>Arial Narrow Bold Italic</vt:lpstr>
      <vt:lpstr>Arial Narrow Italic</vt:lpstr>
      <vt:lpstr>Calibri</vt:lpstr>
      <vt:lpstr>Tema do Office</vt:lpstr>
      <vt:lpstr>Personalizar design</vt:lpstr>
      <vt:lpstr>1_Personalizar design</vt:lpstr>
      <vt:lpstr>2_Personalizar design</vt:lpstr>
      <vt:lpstr>3_Personalizar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Sérgio Leite</dc:creator>
  <cp:lastModifiedBy>Mariana Azevedo Godoy</cp:lastModifiedBy>
  <cp:revision>17</cp:revision>
  <dcterms:created xsi:type="dcterms:W3CDTF">2020-05-25T19:04:18Z</dcterms:created>
  <dcterms:modified xsi:type="dcterms:W3CDTF">2021-09-24T14:53:58Z</dcterms:modified>
</cp:coreProperties>
</file>