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6" r:id="rId4"/>
  </p:sldMasterIdLst>
  <p:notesMasterIdLst>
    <p:notesMasterId r:id="rId13"/>
  </p:notesMasterIdLst>
  <p:handoutMasterIdLst>
    <p:handoutMasterId r:id="rId14"/>
  </p:handoutMasterIdLst>
  <p:sldIdLst>
    <p:sldId id="819" r:id="rId5"/>
    <p:sldId id="890" r:id="rId6"/>
    <p:sldId id="256" r:id="rId7"/>
    <p:sldId id="900" r:id="rId8"/>
    <p:sldId id="901" r:id="rId9"/>
    <p:sldId id="902" r:id="rId10"/>
    <p:sldId id="915" r:id="rId11"/>
    <p:sldId id="916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D4747"/>
    <a:srgbClr val="817185"/>
    <a:srgbClr val="000000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5411" autoAdjust="0"/>
  </p:normalViewPr>
  <p:slideViewPr>
    <p:cSldViewPr>
      <p:cViewPr varScale="1">
        <p:scale>
          <a:sx n="68" d="100"/>
          <a:sy n="68" d="100"/>
        </p:scale>
        <p:origin x="828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395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CAUSAS</a:t>
            </a:r>
            <a:r>
              <a:rPr lang="en-US" baseline="0" dirty="0"/>
              <a:t> DE ACIDENTES EM </a:t>
            </a:r>
            <a:r>
              <a:rPr lang="en-US" dirty="0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02-AD42-8B82-4F280D2173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02-AD42-8B82-4F280D2173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02-AD42-8B82-4F280D2173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Plan1!$A$3:$A$5</c:f>
              <c:strCache>
                <c:ptCount val="3"/>
                <c:pt idx="0">
                  <c:v>Rompimento</c:v>
                </c:pt>
                <c:pt idx="1">
                  <c:v>Galgamento</c:v>
                </c:pt>
                <c:pt idx="2">
                  <c:v>Outros</c:v>
                </c:pt>
              </c:strCache>
            </c:strRef>
          </c:cat>
          <c:val>
            <c:numRef>
              <c:f>Plan1!$B$3:$B$5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02-AD42-8B82-4F280D217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CAUSAS DE ACIDENTES EM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71-B142-928D-395FC3967DEA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71-B142-928D-395FC3967DE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71-B142-928D-395FC3967DEA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71-B142-928D-395FC3967D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Plan1!$A$10:$A$13</c:f>
              <c:strCache>
                <c:ptCount val="4"/>
                <c:pt idx="0">
                  <c:v>Rompimento</c:v>
                </c:pt>
                <c:pt idx="1">
                  <c:v>Rompimento/chuvas intensas</c:v>
                </c:pt>
                <c:pt idx="2">
                  <c:v>Galgamento</c:v>
                </c:pt>
                <c:pt idx="3">
                  <c:v>Outros</c:v>
                </c:pt>
              </c:strCache>
            </c:strRef>
          </c:cat>
          <c:val>
            <c:numRef>
              <c:f>Plan1!$B$10:$B$13</c:f>
              <c:numCache>
                <c:formatCode>General</c:formatCode>
                <c:ptCount val="4"/>
                <c:pt idx="0">
                  <c:v>14</c:v>
                </c:pt>
                <c:pt idx="1">
                  <c:v>11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71-B142-928D-395FC3967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E0-9140-AD6A-CBE6E61916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E0-9140-AD6A-CBE6E61916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E0-9140-AD6A-CBE6E61916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E0-9140-AD6A-CBE6E61916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E0-9140-AD6A-CBE6E619160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7E0-9140-AD6A-CBE6E619160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7E0-9140-AD6A-CBE6E619160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7E0-9140-AD6A-CBE6E619160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7E0-9140-AD6A-CBE6E619160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7E0-9140-AD6A-CBE6E619160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7E0-9140-AD6A-CBE6E619160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7E0-9140-AD6A-CBE6E619160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7E0-9140-AD6A-CBE6E619160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7E0-9140-AD6A-CBE6E6191609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7E0-9140-AD6A-CBE6E61916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Plan1!$C$17:$C$31</c:f>
              <c:strCache>
                <c:ptCount val="15"/>
                <c:pt idx="0">
                  <c:v>MG</c:v>
                </c:pt>
                <c:pt idx="1">
                  <c:v>CE</c:v>
                </c:pt>
                <c:pt idx="2">
                  <c:v>PB</c:v>
                </c:pt>
                <c:pt idx="3">
                  <c:v>GO</c:v>
                </c:pt>
                <c:pt idx="4">
                  <c:v>PE</c:v>
                </c:pt>
                <c:pt idx="5">
                  <c:v>SC</c:v>
                </c:pt>
                <c:pt idx="6">
                  <c:v>RJ</c:v>
                </c:pt>
                <c:pt idx="7">
                  <c:v>ES</c:v>
                </c:pt>
                <c:pt idx="8">
                  <c:v>BA</c:v>
                </c:pt>
                <c:pt idx="9">
                  <c:v>RN</c:v>
                </c:pt>
                <c:pt idx="10">
                  <c:v>AP</c:v>
                </c:pt>
                <c:pt idx="11">
                  <c:v>SP</c:v>
                </c:pt>
                <c:pt idx="12">
                  <c:v>RO</c:v>
                </c:pt>
                <c:pt idx="13">
                  <c:v>MT</c:v>
                </c:pt>
                <c:pt idx="14">
                  <c:v>RS</c:v>
                </c:pt>
              </c:strCache>
            </c:strRef>
          </c:cat>
          <c:val>
            <c:numRef>
              <c:f>Plan1!$D$17:$D$31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5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57E0-9140-AD6A-CBE6E6191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F-2346-A65D-449EB1EE86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F-2346-A65D-449EB1EE86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F-2346-A65D-449EB1EE86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EF-2346-A65D-449EB1EE86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EF-2346-A65D-449EB1EE86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EF-2346-A65D-449EB1EE86F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EF-2346-A65D-449EB1EE86F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6EF-2346-A65D-449EB1EE86F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6EF-2346-A65D-449EB1EE86F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6EF-2346-A65D-449EB1EE86F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6EF-2346-A65D-449EB1EE86F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6EF-2346-A65D-449EB1EE86F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6EF-2346-A65D-449EB1EE86F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6EF-2346-A65D-449EB1EE86F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6EF-2346-A65D-449EB1EE86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Plan1!$C$17:$C$31</c:f>
              <c:strCache>
                <c:ptCount val="15"/>
                <c:pt idx="0">
                  <c:v>MG</c:v>
                </c:pt>
                <c:pt idx="1">
                  <c:v>CE</c:v>
                </c:pt>
                <c:pt idx="2">
                  <c:v>PB</c:v>
                </c:pt>
                <c:pt idx="3">
                  <c:v>GO</c:v>
                </c:pt>
                <c:pt idx="4">
                  <c:v>PE</c:v>
                </c:pt>
                <c:pt idx="5">
                  <c:v>SC</c:v>
                </c:pt>
                <c:pt idx="6">
                  <c:v>RJ</c:v>
                </c:pt>
                <c:pt idx="7">
                  <c:v>ES</c:v>
                </c:pt>
                <c:pt idx="8">
                  <c:v>BA</c:v>
                </c:pt>
                <c:pt idx="9">
                  <c:v>RN</c:v>
                </c:pt>
                <c:pt idx="10">
                  <c:v>AP</c:v>
                </c:pt>
                <c:pt idx="11">
                  <c:v>SP</c:v>
                </c:pt>
                <c:pt idx="12">
                  <c:v>RO</c:v>
                </c:pt>
                <c:pt idx="13">
                  <c:v>MT</c:v>
                </c:pt>
                <c:pt idx="14">
                  <c:v>RS</c:v>
                </c:pt>
              </c:strCache>
            </c:strRef>
          </c:cat>
          <c:val>
            <c:numRef>
              <c:f>Plan1!$E$17:$E$31</c:f>
              <c:numCache>
                <c:formatCode>General</c:formatCode>
                <c:ptCount val="15"/>
                <c:pt idx="0">
                  <c:v>9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6EF-2346-A65D-449EB1EE8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E51927-2D79-4F6A-8EE2-3F34429369E1}" type="datetimeFigureOut">
              <a:rPr lang="pt-BR"/>
              <a:pPr>
                <a:defRPr/>
              </a:pPr>
              <a:t>24/09/2021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437344-8A28-4149-BC2D-13E11CF645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11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7D6179-A93C-49D3-9B52-524CB530725D}" type="datetimeFigureOut">
              <a:rPr lang="pt-BR"/>
              <a:pPr>
                <a:defRPr/>
              </a:pPr>
              <a:t>24/09/2021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1D0CB2-C73B-4949-9663-27D685ABE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851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27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6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2FF5124D-13E6-4A49-930D-48A29D2D9E8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A6695-9041-4229-96AA-4E6F08BD4D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24441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054914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071-F860-45A6-A4A1-6C4184CBBDF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F892-6223-4D6C-810B-B35D84775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6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1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70" r:id="rId2"/>
    <p:sldLayoutId id="2147483971" r:id="rId3"/>
    <p:sldLayoutId id="214748397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0101E03-9F93-4020-93FC-1404C731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4" name="Subtítulo da apresentação"/>
          <p:cNvSpPr txBox="1"/>
          <p:nvPr/>
        </p:nvSpPr>
        <p:spPr>
          <a:xfrm>
            <a:off x="281811" y="4343114"/>
            <a:ext cx="802597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000" spc="600">
                <a:solidFill>
                  <a:srgbClr val="D6D5D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/>
              <a:t>Alan Vaz Lopes</a:t>
            </a:r>
          </a:p>
          <a:p>
            <a:pPr>
              <a:lnSpc>
                <a:spcPct val="100000"/>
              </a:lnSpc>
            </a:pPr>
            <a:r>
              <a:rPr lang="pt-BR" sz="2800" b="1" dirty="0"/>
              <a:t>Superintendente de Fiscalização</a:t>
            </a:r>
          </a:p>
        </p:txBody>
      </p:sp>
      <p:sp>
        <p:nvSpPr>
          <p:cNvPr id="435" name="Título principal"/>
          <p:cNvSpPr txBox="1"/>
          <p:nvPr/>
        </p:nvSpPr>
        <p:spPr>
          <a:xfrm>
            <a:off x="623392" y="692696"/>
            <a:ext cx="9937104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pt-BR" dirty="0"/>
              <a:t>III Oficina de Fiscalizadores de Segurança de Barragens</a:t>
            </a:r>
          </a:p>
        </p:txBody>
      </p:sp>
      <p:sp>
        <p:nvSpPr>
          <p:cNvPr id="8" name="Subtítulo da apresentação">
            <a:extLst>
              <a:ext uri="{FF2B5EF4-FFF2-40B4-BE49-F238E27FC236}">
                <a16:creationId xmlns:a16="http://schemas.microsoft.com/office/drawing/2014/main" id="{F49EDCFE-35ED-4175-A34A-DB111AD2474C}"/>
              </a:ext>
            </a:extLst>
          </p:cNvPr>
          <p:cNvSpPr txBox="1"/>
          <p:nvPr/>
        </p:nvSpPr>
        <p:spPr>
          <a:xfrm>
            <a:off x="328422" y="5869193"/>
            <a:ext cx="6835140" cy="84074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000" spc="600">
                <a:solidFill>
                  <a:srgbClr val="D6D5D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 dirty="0"/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/>
              <a:t>22 e 23 de setembro de 2021</a:t>
            </a:r>
          </a:p>
        </p:txBody>
      </p:sp>
    </p:spTree>
    <p:extLst>
      <p:ext uri="{BB962C8B-B14F-4D97-AF65-F5344CB8AC3E}">
        <p14:creationId xmlns:p14="http://schemas.microsoft.com/office/powerpoint/2010/main" val="290205055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 animBg="1" advAuto="0"/>
      <p:bldP spid="435" grpId="0" animBg="1" advAuto="0"/>
      <p:bldP spid="8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bg-branco.jpg" descr="bg-br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84463" y="404461"/>
            <a:ext cx="1703834" cy="82579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7698BC5-B845-4400-8CD2-7786E3B674C0}"/>
              </a:ext>
            </a:extLst>
          </p:cNvPr>
          <p:cNvSpPr/>
          <p:nvPr/>
        </p:nvSpPr>
        <p:spPr>
          <a:xfrm>
            <a:off x="407369" y="2801848"/>
            <a:ext cx="1440162" cy="741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chemeClr val="tx1"/>
                </a:solidFill>
              </a:rPr>
              <a:t>Órgãos Estaduais de Recursos Hídricos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F07677F-84C9-451A-90BD-82B598727356}"/>
              </a:ext>
            </a:extLst>
          </p:cNvPr>
          <p:cNvSpPr/>
          <p:nvPr/>
        </p:nvSpPr>
        <p:spPr>
          <a:xfrm>
            <a:off x="407369" y="5674829"/>
            <a:ext cx="1296144" cy="83579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chemeClr val="tx1"/>
                </a:solidFill>
              </a:rPr>
              <a:t>Órgãos Estaduais de Meio Ambiente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28A401A-95A1-4CD2-89D8-2880374C7768}"/>
              </a:ext>
            </a:extLst>
          </p:cNvPr>
          <p:cNvSpPr/>
          <p:nvPr/>
        </p:nvSpPr>
        <p:spPr>
          <a:xfrm>
            <a:off x="269256" y="216177"/>
            <a:ext cx="9411504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ctr">
              <a:spcAft>
                <a:spcPts val="400"/>
              </a:spcAft>
            </a:pPr>
            <a:r>
              <a:rPr lang="pt-BR" sz="2400" b="1" dirty="0">
                <a:solidFill>
                  <a:srgbClr val="002060"/>
                </a:solidFill>
              </a:rPr>
              <a:t>Acordo Cooperação Técnica entre ANA, ANEEL, ANM, IBAMA  e CENAD/SEDEC/MDR: ACT 31/2018</a:t>
            </a:r>
          </a:p>
          <a:p>
            <a:pPr marL="266700" lvl="1" indent="-180975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</a:rPr>
              <a:t>Articulação em situação de emergência com outros órgãos no âmbito da bacia hidrográfica.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968F040-9C7C-4930-9892-18BD648CA4BD}"/>
              </a:ext>
            </a:extLst>
          </p:cNvPr>
          <p:cNvSpPr/>
          <p:nvPr/>
        </p:nvSpPr>
        <p:spPr>
          <a:xfrm>
            <a:off x="263352" y="2412794"/>
            <a:ext cx="5202577" cy="4328574"/>
          </a:xfrm>
          <a:prstGeom prst="roundRect">
            <a:avLst>
              <a:gd name="adj" fmla="val 81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84D235D-145E-4E09-97DC-10508E1B73DC}"/>
              </a:ext>
            </a:extLst>
          </p:cNvPr>
          <p:cNvGrpSpPr/>
          <p:nvPr/>
        </p:nvGrpSpPr>
        <p:grpSpPr>
          <a:xfrm>
            <a:off x="946623" y="2801848"/>
            <a:ext cx="4519306" cy="3984150"/>
            <a:chOff x="946623" y="2801848"/>
            <a:chExt cx="4519306" cy="398415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79485D1A-5E98-4415-B952-CBDC88805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6623" y="2801848"/>
              <a:ext cx="4519306" cy="3850259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4D74258-CB80-40C9-9C17-2836F53E6DA1}"/>
                </a:ext>
              </a:extLst>
            </p:cNvPr>
            <p:cNvSpPr txBox="1"/>
            <p:nvPr/>
          </p:nvSpPr>
          <p:spPr>
            <a:xfrm>
              <a:off x="2513199" y="6478221"/>
              <a:ext cx="2341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ACT nº 031/2018</a:t>
              </a:r>
              <a:endParaRPr lang="pt-BR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2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630CDCE-546E-42E2-8C91-6679F46331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610" t="40855" r="59450" b="27951"/>
          <a:stretch/>
        </p:blipFill>
        <p:spPr>
          <a:xfrm>
            <a:off x="6021291" y="2549550"/>
            <a:ext cx="5472607" cy="33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299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-branco.jpg" descr="bg-branco.jpg">
            <a:extLst>
              <a:ext uri="{FF2B5EF4-FFF2-40B4-BE49-F238E27FC236}">
                <a16:creationId xmlns:a16="http://schemas.microsoft.com/office/drawing/2014/main" id="{8FA1DF54-7C02-4BF0-8942-1D66E4DF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24DC4A1-0656-4BC6-8D6E-32A18FD62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4" t="14300" r="42322" b="4850"/>
          <a:stretch/>
        </p:blipFill>
        <p:spPr>
          <a:xfrm>
            <a:off x="4295800" y="1988840"/>
            <a:ext cx="3282443" cy="468052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31CBC4B-25F8-4A0C-92A8-5518D4010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85" t="14300" r="41731" b="4851"/>
          <a:stretch/>
        </p:blipFill>
        <p:spPr>
          <a:xfrm>
            <a:off x="191344" y="2015719"/>
            <a:ext cx="3343229" cy="468052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71E252C-87A8-4D5A-BC4A-6884F8E86B7E}"/>
              </a:ext>
            </a:extLst>
          </p:cNvPr>
          <p:cNvSpPr/>
          <p:nvPr/>
        </p:nvSpPr>
        <p:spPr>
          <a:xfrm>
            <a:off x="1199456" y="0"/>
            <a:ext cx="9411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ctr">
              <a:spcAft>
                <a:spcPts val="400"/>
              </a:spcAft>
            </a:pPr>
            <a:r>
              <a:rPr lang="pt-BR" sz="2400" b="1" dirty="0">
                <a:solidFill>
                  <a:srgbClr val="002060"/>
                </a:solidFill>
              </a:rPr>
              <a:t>Acordo Cooperação Técnica entre ANA, ANEEL, ANM, IBAMA  e CENAD/SEDEC/MDR: ACT 31/2018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390972F-B145-4537-A8FE-EF5FD7F0396B}"/>
              </a:ext>
            </a:extLst>
          </p:cNvPr>
          <p:cNvSpPr txBox="1"/>
          <p:nvPr/>
        </p:nvSpPr>
        <p:spPr>
          <a:xfrm>
            <a:off x="263352" y="1268760"/>
            <a:ext cx="2592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002060"/>
                </a:solidFill>
              </a:rPr>
              <a:t>Relatório de atividades 2019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30F98ED-2E38-42BA-80D3-369A750BFA94}"/>
              </a:ext>
            </a:extLst>
          </p:cNvPr>
          <p:cNvSpPr txBox="1"/>
          <p:nvPr/>
        </p:nvSpPr>
        <p:spPr>
          <a:xfrm>
            <a:off x="4609064" y="1268760"/>
            <a:ext cx="2592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002060"/>
                </a:solidFill>
              </a:rPr>
              <a:t>Relatório de atividades 2020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3F4B2A-7595-4520-B555-5BDFB7D1CE92}"/>
              </a:ext>
            </a:extLst>
          </p:cNvPr>
          <p:cNvSpPr txBox="1"/>
          <p:nvPr/>
        </p:nvSpPr>
        <p:spPr>
          <a:xfrm>
            <a:off x="7824192" y="1912922"/>
            <a:ext cx="43678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Acompanhamento e coordenação de ações em situações de emergência (acidentes e incidentes)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Coordenação com defesas civis estaduais, salas de situação estaduais e órgãos ambientais estaduais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Protocolo conjunto de atuação em situações de emergências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Metodologia para priorização de emergências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Mobilização e preparação para períodos chuvosos 2019/2020 e 2020/2021</a:t>
            </a:r>
          </a:p>
        </p:txBody>
      </p:sp>
    </p:spTree>
    <p:extLst>
      <p:ext uri="{BB962C8B-B14F-4D97-AF65-F5344CB8AC3E}">
        <p14:creationId xmlns:p14="http://schemas.microsoft.com/office/powerpoint/2010/main" val="296659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g-branco.jpg" descr="bg-branco.jpg">
            <a:extLst>
              <a:ext uri="{FF2B5EF4-FFF2-40B4-BE49-F238E27FC236}">
                <a16:creationId xmlns:a16="http://schemas.microsoft.com/office/drawing/2014/main" id="{39ABFD03-5D50-4160-A4E8-2CB2871BA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646372"/>
              </p:ext>
            </p:extLst>
          </p:nvPr>
        </p:nvGraphicFramePr>
        <p:xfrm>
          <a:off x="844780" y="882640"/>
          <a:ext cx="4572000" cy="279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520614"/>
              </p:ext>
            </p:extLst>
          </p:nvPr>
        </p:nvGraphicFramePr>
        <p:xfrm>
          <a:off x="5416780" y="925523"/>
          <a:ext cx="6248477" cy="281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21695"/>
              </p:ext>
            </p:extLst>
          </p:nvPr>
        </p:nvGraphicFramePr>
        <p:xfrm>
          <a:off x="844780" y="3673879"/>
          <a:ext cx="4572000" cy="323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939852"/>
              </p:ext>
            </p:extLst>
          </p:nvPr>
        </p:nvGraphicFramePr>
        <p:xfrm>
          <a:off x="6528048" y="3645024"/>
          <a:ext cx="4572000" cy="331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958906" y="227885"/>
            <a:ext cx="4544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2019: 11 acidentes e 30 incidentes</a:t>
            </a:r>
            <a:endParaRPr lang="en-US" sz="2400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7BBDBF0-6E76-4ACC-8896-F550899C8F6C}"/>
              </a:ext>
            </a:extLst>
          </p:cNvPr>
          <p:cNvSpPr txBox="1"/>
          <p:nvPr/>
        </p:nvSpPr>
        <p:spPr>
          <a:xfrm>
            <a:off x="6240016" y="240513"/>
            <a:ext cx="4544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2020: 24 acidentes e 33 incidentes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979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-branco.jpg" descr="bg-branco.jpg">
            <a:extLst>
              <a:ext uri="{FF2B5EF4-FFF2-40B4-BE49-F238E27FC236}">
                <a16:creationId xmlns:a16="http://schemas.microsoft.com/office/drawing/2014/main" id="{8FA1DF54-7C02-4BF0-8942-1D66E4DF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71E252C-87A8-4D5A-BC4A-6884F8E86B7E}"/>
              </a:ext>
            </a:extLst>
          </p:cNvPr>
          <p:cNvSpPr/>
          <p:nvPr/>
        </p:nvSpPr>
        <p:spPr>
          <a:xfrm>
            <a:off x="1199456" y="0"/>
            <a:ext cx="941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ctr">
              <a:spcAft>
                <a:spcPts val="400"/>
              </a:spcAft>
            </a:pPr>
            <a:r>
              <a:rPr lang="pt-BR" sz="2400" b="1" dirty="0">
                <a:solidFill>
                  <a:srgbClr val="002060"/>
                </a:solidFill>
              </a:rPr>
              <a:t>Agenda da Câmara Técnica de Segurança de Barragens CTSB/CNRH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3F4B2A-7595-4520-B555-5BDFB7D1CE92}"/>
              </a:ext>
            </a:extLst>
          </p:cNvPr>
          <p:cNvSpPr txBox="1"/>
          <p:nvPr/>
        </p:nvSpPr>
        <p:spPr>
          <a:xfrm>
            <a:off x="623392" y="619060"/>
            <a:ext cx="114492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Proposta de Resolução sobre diretrizes gerais para fiscalização de segurança  de barragens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Revisão da Resolução 143/2012 sobre critérios gerais para classificação de barragens quanto à categoria de risco e dano potencial associado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Avaliação do Relatório de Segurança de Barragens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Mapeamento das necessidades de normatização da Lei 12334/2010 em razão das alterações da Lei 14066/2020: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F0F49A-80A7-4336-9A6A-F27916A46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5" t="14300" r="39369" b="5900"/>
          <a:stretch/>
        </p:blipFill>
        <p:spPr>
          <a:xfrm>
            <a:off x="1703512" y="2924944"/>
            <a:ext cx="2952328" cy="380299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16F2699-F4EC-4674-85CF-1D10E47AA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54" t="21651" r="31691" b="13250"/>
          <a:stretch/>
        </p:blipFill>
        <p:spPr>
          <a:xfrm>
            <a:off x="5231904" y="2934861"/>
            <a:ext cx="5520482" cy="38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0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-branco.jpg" descr="bg-branco.jpg">
            <a:extLst>
              <a:ext uri="{FF2B5EF4-FFF2-40B4-BE49-F238E27FC236}">
                <a16:creationId xmlns:a16="http://schemas.microsoft.com/office/drawing/2014/main" id="{8FA1DF54-7C02-4BF0-8942-1D66E4DF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71E252C-87A8-4D5A-BC4A-6884F8E86B7E}"/>
              </a:ext>
            </a:extLst>
          </p:cNvPr>
          <p:cNvSpPr/>
          <p:nvPr/>
        </p:nvSpPr>
        <p:spPr>
          <a:xfrm>
            <a:off x="1199456" y="0"/>
            <a:ext cx="941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ctr">
              <a:spcAft>
                <a:spcPts val="400"/>
              </a:spcAft>
            </a:pPr>
            <a:r>
              <a:rPr lang="pt-BR" sz="2400" b="1" dirty="0">
                <a:solidFill>
                  <a:srgbClr val="002060"/>
                </a:solidFill>
              </a:rPr>
              <a:t>Agenda da Câmara Técnica de Segurança de Barragens CTSB/CNRH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3F4B2A-7595-4520-B555-5BDFB7D1CE92}"/>
              </a:ext>
            </a:extLst>
          </p:cNvPr>
          <p:cNvSpPr txBox="1"/>
          <p:nvPr/>
        </p:nvSpPr>
        <p:spPr>
          <a:xfrm>
            <a:off x="623392" y="619060"/>
            <a:ext cx="11449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Mapeamento das necessidades de normatização da Lei 12334/2010 em razão das alterações da Lei 14066/2020: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44666F1-656B-4D5F-B16D-F6EF6AB17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7" t="36351" r="34054" b="12199"/>
          <a:stretch/>
        </p:blipFill>
        <p:spPr>
          <a:xfrm>
            <a:off x="239689" y="1842671"/>
            <a:ext cx="7056784" cy="438645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8D340A-5924-4446-9C82-F9FE6BA40621}"/>
              </a:ext>
            </a:extLst>
          </p:cNvPr>
          <p:cNvSpPr txBox="1"/>
          <p:nvPr/>
        </p:nvSpPr>
        <p:spPr>
          <a:xfrm>
            <a:off x="6528048" y="1329815"/>
            <a:ext cx="43678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Decreto Presidencial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Art. 8º: PSB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Art. 12: PAE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Art. 13: SNISB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Art. 17: Obrigações do empreendedor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Art. 18-B: Credenciamento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Art. 18-C: Causas de acidentes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B6588A9-FD75-42E5-AF0F-ECDC97F3CD9E}"/>
              </a:ext>
            </a:extLst>
          </p:cNvPr>
          <p:cNvSpPr txBox="1"/>
          <p:nvPr/>
        </p:nvSpPr>
        <p:spPr>
          <a:xfrm>
            <a:off x="7536161" y="3685076"/>
            <a:ext cx="496855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Resolução CNRH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Art. 2º: Definições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Art. 7º: Classificação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Art. 8º: PSB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Art. 17-A, 17-B, 17-C, 17-E: Infrações e sanções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Art. 17-E: Credenciamento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Art. 18-B: Credenciamento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Art. 18-C: Causas de acidentes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Art. 19: Cronograma para PSB</a:t>
            </a:r>
          </a:p>
        </p:txBody>
      </p:sp>
    </p:spTree>
    <p:extLst>
      <p:ext uri="{BB962C8B-B14F-4D97-AF65-F5344CB8AC3E}">
        <p14:creationId xmlns:p14="http://schemas.microsoft.com/office/powerpoint/2010/main" val="85595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bg-branco.jpg" descr="bg-br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83941" y="187285"/>
            <a:ext cx="1703834" cy="82579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7</a:t>
            </a:fld>
            <a:endParaRPr lang="pt-BR"/>
          </a:p>
        </p:txBody>
      </p:sp>
      <p:sp>
        <p:nvSpPr>
          <p:cNvPr id="19" name="Espaço Reservado para Conteúdo 1"/>
          <p:cNvSpPr txBox="1">
            <a:spLocks/>
          </p:cNvSpPr>
          <p:nvPr/>
        </p:nvSpPr>
        <p:spPr>
          <a:xfrm>
            <a:off x="-11845" y="1045503"/>
            <a:ext cx="12203845" cy="4809522"/>
          </a:xfrm>
          <a:prstGeom prst="rect">
            <a:avLst/>
          </a:prstGeom>
          <a:noFill/>
          <a:effectLst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Necessidade de um conjunto de Normas Técnicas abordando aspectos de segurança de barragens em: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Critérios e concepções de projeto de barragem, considerando avaliação de riscos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Controle de qualidade, ensaios e execução de obras de barragens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Monitoramento e instrumentação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Vistorias, inspeções e avaliações de desempenho e de segurança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Execução de intervenções e reparos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Avaliação de causas de acidentes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Remoção de barragens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Integridade e gestão da segurança de barragens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Gerenciamento de emergências com barragens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1" name="CHAMADA Subtítulo"/>
          <p:cNvSpPr txBox="1"/>
          <p:nvPr/>
        </p:nvSpPr>
        <p:spPr>
          <a:xfrm>
            <a:off x="551384" y="227286"/>
            <a:ext cx="9577063" cy="5909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ym typeface="Montserrat Black"/>
              </a:rPr>
              <a:t>Normalização e Guias de Boas Práticas</a:t>
            </a:r>
            <a:endParaRPr dirty="0">
              <a:sym typeface="Montserrat Ligh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A973FCC-0C5B-467C-873A-126BF86667E4}"/>
              </a:ext>
            </a:extLst>
          </p:cNvPr>
          <p:cNvSpPr txBox="1"/>
          <p:nvPr/>
        </p:nvSpPr>
        <p:spPr>
          <a:xfrm>
            <a:off x="119336" y="5531859"/>
            <a:ext cx="11881320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srgbClr val="002060"/>
                </a:solidFill>
              </a:rPr>
              <a:t>Nota Técnica Conjunta ANA/ANEEL indicando possíveis temas para normatização</a:t>
            </a: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srgbClr val="002060"/>
                </a:solidFill>
              </a:rPr>
              <a:t>ABNT: criação da Comissão de Estudos Especiais em Segurança de Barragens ABNT/CEE255, por solicitação do CBDB. Reunião de instalação agendada para 1/10/2021</a:t>
            </a:r>
          </a:p>
        </p:txBody>
      </p:sp>
    </p:spTree>
    <p:extLst>
      <p:ext uri="{BB962C8B-B14F-4D97-AF65-F5344CB8AC3E}">
        <p14:creationId xmlns:p14="http://schemas.microsoft.com/office/powerpoint/2010/main" val="150449371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bg-branco.jpg" descr="bg-br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83941" y="187285"/>
            <a:ext cx="1703834" cy="82579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8</a:t>
            </a:fld>
            <a:endParaRPr lang="pt-BR"/>
          </a:p>
        </p:txBody>
      </p:sp>
      <p:sp>
        <p:nvSpPr>
          <p:cNvPr id="21" name="CHAMADA Subtítulo"/>
          <p:cNvSpPr txBox="1"/>
          <p:nvPr/>
        </p:nvSpPr>
        <p:spPr>
          <a:xfrm>
            <a:off x="551384" y="227286"/>
            <a:ext cx="9577063" cy="5909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ym typeface="Montserrat Black"/>
              </a:rPr>
              <a:t>Normalização e Guias de Boas Práticas</a:t>
            </a:r>
            <a:endParaRPr dirty="0">
              <a:sym typeface="Montserrat Ligh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A973FCC-0C5B-467C-873A-126BF86667E4}"/>
              </a:ext>
            </a:extLst>
          </p:cNvPr>
          <p:cNvSpPr txBox="1"/>
          <p:nvPr/>
        </p:nvSpPr>
        <p:spPr>
          <a:xfrm>
            <a:off x="-312712" y="1027400"/>
            <a:ext cx="1260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450"/>
              </a:spcAft>
              <a:defRPr/>
            </a:pPr>
            <a:r>
              <a:rPr lang="pt-BR" sz="2400" dirty="0">
                <a:solidFill>
                  <a:srgbClr val="002060"/>
                </a:solidFill>
              </a:rPr>
              <a:t>Nota Técnica Conjunta nº 60/2021-SFG/ANEEL-SRE/SFI/ANA: possíveis temas para normatização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28B056-9892-469F-B189-3FED74B327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85" t="59450" r="39369" b="21650"/>
          <a:stretch/>
        </p:blipFill>
        <p:spPr>
          <a:xfrm>
            <a:off x="279611" y="1602224"/>
            <a:ext cx="5748300" cy="17537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C66D02-7B98-4686-9DE8-1E27D95DAB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85" t="26814" r="39959" b="20600"/>
          <a:stretch/>
        </p:blipFill>
        <p:spPr>
          <a:xfrm>
            <a:off x="6096000" y="1592116"/>
            <a:ext cx="5835121" cy="50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4177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dvAuto="0"/>
    </p:bldLst>
  </p:timing>
</p:sld>
</file>

<file path=ppt/theme/theme1.xml><?xml version="1.0" encoding="utf-8"?>
<a:theme xmlns:a="http://schemas.openxmlformats.org/drawingml/2006/main" name="2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13E94B917C0943BFC9C4D03AC9FB95" ma:contentTypeVersion="11" ma:contentTypeDescription="Crie um novo documento." ma:contentTypeScope="" ma:versionID="f476fd97a1ff829e5e485ca7091cf825">
  <xsd:schema xmlns:xsd="http://www.w3.org/2001/XMLSchema" xmlns:xs="http://www.w3.org/2001/XMLSchema" xmlns:p="http://schemas.microsoft.com/office/2006/metadata/properties" xmlns:ns3="66a2d5d4-0a0b-435a-ae2e-80e04a77616d" xmlns:ns4="5aff13fe-9038-4ac4-8828-7e32969c56df" targetNamespace="http://schemas.microsoft.com/office/2006/metadata/properties" ma:root="true" ma:fieldsID="988ce4073ff1e49398dd00f543782efe" ns3:_="" ns4:_="">
    <xsd:import namespace="66a2d5d4-0a0b-435a-ae2e-80e04a77616d"/>
    <xsd:import namespace="5aff13fe-9038-4ac4-8828-7e32969c56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2d5d4-0a0b-435a-ae2e-80e04a776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f13fe-9038-4ac4-8828-7e32969c5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Dica de Compartilhamento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8A972B-5A90-4E1E-AF8F-E6D8673FC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a2d5d4-0a0b-435a-ae2e-80e04a77616d"/>
    <ds:schemaRef ds:uri="5aff13fe-9038-4ac4-8828-7e32969c5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5A7C06-1702-4A8B-8107-75C77AB9F46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aff13fe-9038-4ac4-8828-7e32969c56df"/>
    <ds:schemaRef ds:uri="http://purl.org/dc/terms/"/>
    <ds:schemaRef ds:uri="66a2d5d4-0a0b-435a-ae2e-80e04a77616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5C6D8D-9755-4599-B6A3-0F20DF94D6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8704</TotalTime>
  <Words>500</Words>
  <Application>Microsoft Office PowerPoint</Application>
  <PresentationFormat>Widescreen</PresentationFormat>
  <Paragraphs>71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Montserrat Light</vt:lpstr>
      <vt:lpstr>Montserrat Regular</vt:lpstr>
      <vt:lpstr>Wingdings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Mariana Azevedo Godoy</cp:lastModifiedBy>
  <cp:revision>821</cp:revision>
  <cp:lastPrinted>2019-08-05T21:17:55Z</cp:lastPrinted>
  <dcterms:created xsi:type="dcterms:W3CDTF">2012-02-10T17:38:07Z</dcterms:created>
  <dcterms:modified xsi:type="dcterms:W3CDTF">2021-09-24T14:43:43Z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0x010100AA13E94B917C0943BFC9C4D03AC9FB95</vt:lpwstr>
  </property>
</Properties>
</file>