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77" r:id="rId2"/>
    <p:sldId id="487" r:id="rId3"/>
    <p:sldId id="422" r:id="rId4"/>
    <p:sldId id="504" r:id="rId5"/>
    <p:sldId id="508" r:id="rId6"/>
    <p:sldId id="38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 Dantas de Carvalho Tobelem" initials="JDdCT" lastIdx="2" clrIdx="0">
    <p:extLst>
      <p:ext uri="{19B8F6BF-5375-455C-9EA6-DF929625EA0E}">
        <p15:presenceInfo xmlns:p15="http://schemas.microsoft.com/office/powerpoint/2012/main" userId="S-1-5-21-2540041165-898136030-548834325-3442" providerId="AD"/>
      </p:ext>
    </p:extLst>
  </p:cmAuthor>
  <p:cmAuthor id="2" name="Lucas Martins Sathler Berbert" initials="LMSB" lastIdx="2" clrIdx="1">
    <p:extLst>
      <p:ext uri="{19B8F6BF-5375-455C-9EA6-DF929625EA0E}">
        <p15:presenceInfo xmlns:p15="http://schemas.microsoft.com/office/powerpoint/2012/main" userId="Lucas Martins Sathler Ber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803"/>
    <a:srgbClr val="F8BC80"/>
    <a:srgbClr val="FEC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57698-CFD8-4F42-B26D-A85D6CA451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19EF0CA-1F03-49F4-B8B8-06074EA1EC6C}">
      <dgm:prSet phldrT="[Texto]" custT="1"/>
      <dgm:spPr>
        <a:ln>
          <a:noFill/>
        </a:ln>
      </dgm:spPr>
      <dgm:t>
        <a:bodyPr/>
        <a:lstStyle/>
        <a:p>
          <a:r>
            <a:rPr lang="pt-BR" sz="1400" dirty="0"/>
            <a:t>Lei 23.291/2019 (PESB)</a:t>
          </a:r>
        </a:p>
      </dgm:t>
    </dgm:pt>
    <dgm:pt modelId="{6021C42F-26C0-4074-9111-2CE9C8328B1A}" type="parTrans" cxnId="{A92BD4D5-AF54-4E30-BEBA-BE2C08D355EF}">
      <dgm:prSet/>
      <dgm:spPr/>
      <dgm:t>
        <a:bodyPr/>
        <a:lstStyle/>
        <a:p>
          <a:endParaRPr lang="pt-BR"/>
        </a:p>
      </dgm:t>
    </dgm:pt>
    <dgm:pt modelId="{06147438-D270-4442-BAF5-6391C5ADCB3A}" type="sibTrans" cxnId="{A92BD4D5-AF54-4E30-BEBA-BE2C08D355EF}">
      <dgm:prSet/>
      <dgm:spPr/>
      <dgm:t>
        <a:bodyPr/>
        <a:lstStyle/>
        <a:p>
          <a:endParaRPr lang="pt-BR"/>
        </a:p>
      </dgm:t>
    </dgm:pt>
    <dgm:pt modelId="{F5388C1E-DDD9-447E-B367-4D070372D9F4}">
      <dgm:prSet phldrT="[Texto]" custT="1"/>
      <dgm:spPr>
        <a:ln>
          <a:noFill/>
        </a:ln>
      </dgm:spPr>
      <dgm:t>
        <a:bodyPr/>
        <a:lstStyle/>
        <a:p>
          <a:r>
            <a:rPr lang="pt-BR" sz="1400" dirty="0"/>
            <a:t>Lei 12.334/2010 (PNSB)</a:t>
          </a:r>
        </a:p>
        <a:p>
          <a:r>
            <a:rPr lang="pt-BR" sz="1100" dirty="0"/>
            <a:t>Portaria Igam n° 02/2019</a:t>
          </a:r>
        </a:p>
      </dgm:t>
    </dgm:pt>
    <dgm:pt modelId="{54F66AA7-FCA2-42B9-8FD2-3F7D68DE2EE8}" type="parTrans" cxnId="{B4BFEC79-5A05-4E61-80BD-03A230A2C4E5}">
      <dgm:prSet/>
      <dgm:spPr/>
      <dgm:t>
        <a:bodyPr/>
        <a:lstStyle/>
        <a:p>
          <a:endParaRPr lang="pt-BR"/>
        </a:p>
      </dgm:t>
    </dgm:pt>
    <dgm:pt modelId="{122EB2CE-A536-4287-B275-6C552A02F568}" type="sibTrans" cxnId="{B4BFEC79-5A05-4E61-80BD-03A230A2C4E5}">
      <dgm:prSet/>
      <dgm:spPr/>
      <dgm:t>
        <a:bodyPr/>
        <a:lstStyle/>
        <a:p>
          <a:endParaRPr lang="pt-BR"/>
        </a:p>
      </dgm:t>
    </dgm:pt>
    <dgm:pt modelId="{C07791EF-E185-4FFF-A3BB-CCF584FA89DE}" type="pres">
      <dgm:prSet presAssocID="{E2D57698-CFD8-4F42-B26D-A85D6CA45160}" presName="compositeShape" presStyleCnt="0">
        <dgm:presLayoutVars>
          <dgm:chMax val="7"/>
          <dgm:dir/>
          <dgm:resizeHandles val="exact"/>
        </dgm:presLayoutVars>
      </dgm:prSet>
      <dgm:spPr/>
    </dgm:pt>
    <dgm:pt modelId="{5E75E5C5-F280-49CC-BACB-FBD1693AFD52}" type="pres">
      <dgm:prSet presAssocID="{E19EF0CA-1F03-49F4-B8B8-06074EA1EC6C}" presName="circ1" presStyleLbl="vennNode1" presStyleIdx="0" presStyleCnt="2"/>
      <dgm:spPr/>
    </dgm:pt>
    <dgm:pt modelId="{3EA60931-2199-4642-B5DE-26D76A7DE1F0}" type="pres">
      <dgm:prSet presAssocID="{E19EF0CA-1F03-49F4-B8B8-06074EA1EC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4F8E44-028F-42B0-9698-C994DF745688}" type="pres">
      <dgm:prSet presAssocID="{F5388C1E-DDD9-447E-B367-4D070372D9F4}" presName="circ2" presStyleLbl="vennNode1" presStyleIdx="1" presStyleCnt="2"/>
      <dgm:spPr/>
    </dgm:pt>
    <dgm:pt modelId="{79BB3115-51D3-4813-8AE6-7DE12053B32A}" type="pres">
      <dgm:prSet presAssocID="{F5388C1E-DDD9-447E-B367-4D070372D9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ED8FC25-1C64-4223-84D3-2038917F030C}" type="presOf" srcId="{F5388C1E-DDD9-447E-B367-4D070372D9F4}" destId="{3C4F8E44-028F-42B0-9698-C994DF745688}" srcOrd="0" destOrd="0" presId="urn:microsoft.com/office/officeart/2005/8/layout/venn1"/>
    <dgm:cxn modelId="{3EDC9B6B-C04D-4ECD-850F-228CADAAB3FC}" type="presOf" srcId="{E2D57698-CFD8-4F42-B26D-A85D6CA45160}" destId="{C07791EF-E185-4FFF-A3BB-CCF584FA89DE}" srcOrd="0" destOrd="0" presId="urn:microsoft.com/office/officeart/2005/8/layout/venn1"/>
    <dgm:cxn modelId="{5DD7606E-D4BB-4E81-B670-CEFCA84E0CC4}" type="presOf" srcId="{E19EF0CA-1F03-49F4-B8B8-06074EA1EC6C}" destId="{3EA60931-2199-4642-B5DE-26D76A7DE1F0}" srcOrd="1" destOrd="0" presId="urn:microsoft.com/office/officeart/2005/8/layout/venn1"/>
    <dgm:cxn modelId="{B4BFEC79-5A05-4E61-80BD-03A230A2C4E5}" srcId="{E2D57698-CFD8-4F42-B26D-A85D6CA45160}" destId="{F5388C1E-DDD9-447E-B367-4D070372D9F4}" srcOrd="1" destOrd="0" parTransId="{54F66AA7-FCA2-42B9-8FD2-3F7D68DE2EE8}" sibTransId="{122EB2CE-A536-4287-B275-6C552A02F568}"/>
    <dgm:cxn modelId="{34728E80-CCB2-4959-80BE-AF95253E46E8}" type="presOf" srcId="{F5388C1E-DDD9-447E-B367-4D070372D9F4}" destId="{79BB3115-51D3-4813-8AE6-7DE12053B32A}" srcOrd="1" destOrd="0" presId="urn:microsoft.com/office/officeart/2005/8/layout/venn1"/>
    <dgm:cxn modelId="{9DF5F085-FCC9-49EA-98FA-40327E301D42}" type="presOf" srcId="{E19EF0CA-1F03-49F4-B8B8-06074EA1EC6C}" destId="{5E75E5C5-F280-49CC-BACB-FBD1693AFD52}" srcOrd="0" destOrd="0" presId="urn:microsoft.com/office/officeart/2005/8/layout/venn1"/>
    <dgm:cxn modelId="{A92BD4D5-AF54-4E30-BEBA-BE2C08D355EF}" srcId="{E2D57698-CFD8-4F42-B26D-A85D6CA45160}" destId="{E19EF0CA-1F03-49F4-B8B8-06074EA1EC6C}" srcOrd="0" destOrd="0" parTransId="{6021C42F-26C0-4074-9111-2CE9C8328B1A}" sibTransId="{06147438-D270-4442-BAF5-6391C5ADCB3A}"/>
    <dgm:cxn modelId="{5D7B1E89-7B1E-49A6-8486-08CABE32F956}" type="presParOf" srcId="{C07791EF-E185-4FFF-A3BB-CCF584FA89DE}" destId="{5E75E5C5-F280-49CC-BACB-FBD1693AFD52}" srcOrd="0" destOrd="0" presId="urn:microsoft.com/office/officeart/2005/8/layout/venn1"/>
    <dgm:cxn modelId="{CF854D8D-731B-49B8-B058-190B8A97953A}" type="presParOf" srcId="{C07791EF-E185-4FFF-A3BB-CCF584FA89DE}" destId="{3EA60931-2199-4642-B5DE-26D76A7DE1F0}" srcOrd="1" destOrd="0" presId="urn:microsoft.com/office/officeart/2005/8/layout/venn1"/>
    <dgm:cxn modelId="{752C673A-6942-4CC4-B763-D634DF2797AC}" type="presParOf" srcId="{C07791EF-E185-4FFF-A3BB-CCF584FA89DE}" destId="{3C4F8E44-028F-42B0-9698-C994DF745688}" srcOrd="2" destOrd="0" presId="urn:microsoft.com/office/officeart/2005/8/layout/venn1"/>
    <dgm:cxn modelId="{4C59C02A-77C2-4A31-A2B5-C45BB0728563}" type="presParOf" srcId="{C07791EF-E185-4FFF-A3BB-CCF584FA89DE}" destId="{79BB3115-51D3-4813-8AE6-7DE12053B32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5C5-F280-49CC-BACB-FBD1693AFD52}">
      <dsp:nvSpPr>
        <dsp:cNvPr id="0" name=""/>
        <dsp:cNvSpPr/>
      </dsp:nvSpPr>
      <dsp:spPr>
        <a:xfrm>
          <a:off x="101548" y="1188456"/>
          <a:ext cx="2504869" cy="25048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Lei 23.291/2019 (PESB)</a:t>
          </a:r>
        </a:p>
      </dsp:txBody>
      <dsp:txXfrm>
        <a:off x="451327" y="1483834"/>
        <a:ext cx="1444248" cy="1914113"/>
      </dsp:txXfrm>
    </dsp:sp>
    <dsp:sp modelId="{3C4F8E44-028F-42B0-9698-C994DF745688}">
      <dsp:nvSpPr>
        <dsp:cNvPr id="0" name=""/>
        <dsp:cNvSpPr/>
      </dsp:nvSpPr>
      <dsp:spPr>
        <a:xfrm>
          <a:off x="1906859" y="1188456"/>
          <a:ext cx="2504869" cy="25048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Lei 12.334/2010 (PNSB)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Portaria Igam n° 02/2019</a:t>
          </a:r>
        </a:p>
      </dsp:txBody>
      <dsp:txXfrm>
        <a:off x="2617701" y="1483834"/>
        <a:ext cx="1444248" cy="1914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1624-709E-42FD-B938-1CBBD1EC2DC0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1423-A21B-473A-AD6E-9334A7C8E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1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56DD3-A2F0-4C14-B246-F0ABEAE6115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E358-74F8-437E-BD5B-D1E832497F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23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1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0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8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7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10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9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7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5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47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1701-00B0-4D0A-965A-DFC0CEBF9DA8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7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iago.michaelsen@meioambiente.mg.gov.br" TargetMode="External"/><Relationship Id="rId2" Type="http://schemas.openxmlformats.org/officeDocument/2006/relationships/hyperlink" Target="mailto:walcrislei.igam@meioambiente.mg.gov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esih.igam@meioambiente.mg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716857" y="3905155"/>
            <a:ext cx="7128792" cy="117095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Thiago Manata Michaelsen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Analista Ambiental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Gerência de Segurança de Barragens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e Sistemas Hídricos - GESIH/</a:t>
            </a:r>
            <a:r>
              <a:rPr lang="pt-BR" sz="1800" dirty="0" err="1">
                <a:solidFill>
                  <a:schemeClr val="accent5">
                    <a:lumMod val="75000"/>
                  </a:schemeClr>
                </a:solidFill>
              </a:rPr>
              <a:t>Igam</a:t>
            </a:r>
            <a:endParaRPr lang="pt-BR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04457" y="5379088"/>
            <a:ext cx="478100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Belo Horizonte, 23 de setembro de 2021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200310" y="1828149"/>
            <a:ext cx="8704052" cy="1594808"/>
          </a:xfrm>
        </p:spPr>
        <p:txBody>
          <a:bodyPr>
            <a:normAutofit/>
          </a:bodyPr>
          <a:lstStyle/>
          <a:p>
            <a:r>
              <a:rPr lang="pt-BR" sz="4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de Barragens de Usos Múltiplos em Minas Gerais</a:t>
            </a:r>
          </a:p>
        </p:txBody>
      </p:sp>
    </p:spTree>
    <p:extLst>
      <p:ext uri="{BB962C8B-B14F-4D97-AF65-F5344CB8AC3E}">
        <p14:creationId xmlns:p14="http://schemas.microsoft.com/office/powerpoint/2010/main" val="263570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267649DF-8881-41A1-BDB0-92CF47C80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05" y="702484"/>
            <a:ext cx="8568952" cy="5788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altLang="pt-BR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ESTÃO DE BARRAGENS EM MG</a:t>
            </a:r>
            <a:endParaRPr lang="pt-BR" altLang="pt-BR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E2C2628-2D76-4F03-9C6D-FA2FA2152C0A}"/>
              </a:ext>
            </a:extLst>
          </p:cNvPr>
          <p:cNvGrpSpPr/>
          <p:nvPr/>
        </p:nvGrpSpPr>
        <p:grpSpPr>
          <a:xfrm>
            <a:off x="311905" y="1661631"/>
            <a:ext cx="4859122" cy="5078474"/>
            <a:chOff x="1104180" y="1885441"/>
            <a:chExt cx="7280695" cy="4442121"/>
          </a:xfrm>
        </p:grpSpPr>
        <p:sp>
          <p:nvSpPr>
            <p:cNvPr id="2" name="Fluxograma: Conector 1">
              <a:extLst>
                <a:ext uri="{FF2B5EF4-FFF2-40B4-BE49-F238E27FC236}">
                  <a16:creationId xmlns:a16="http://schemas.microsoft.com/office/drawing/2014/main" id="{69120F59-BDDE-4FB9-AF93-7F006EB85BFE}"/>
                </a:ext>
              </a:extLst>
            </p:cNvPr>
            <p:cNvSpPr/>
            <p:nvPr/>
          </p:nvSpPr>
          <p:spPr>
            <a:xfrm>
              <a:off x="1104180" y="1885441"/>
              <a:ext cx="7280695" cy="4270075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aphicFrame>
          <p:nvGraphicFramePr>
            <p:cNvPr id="8" name="Diagrama 7">
              <a:extLst>
                <a:ext uri="{FF2B5EF4-FFF2-40B4-BE49-F238E27FC236}">
                  <a16:creationId xmlns:a16="http://schemas.microsoft.com/office/drawing/2014/main" id="{78C57B9B-3BF1-4C9F-BA21-2E8DD3F68B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5085531"/>
                </p:ext>
              </p:extLst>
            </p:nvPr>
          </p:nvGraphicFramePr>
          <p:xfrm>
            <a:off x="1363279" y="2057487"/>
            <a:ext cx="6762498" cy="42700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10E1373-0848-44E1-9494-7F592DE08B0D}"/>
                </a:ext>
              </a:extLst>
            </p:cNvPr>
            <p:cNvSpPr txBox="1"/>
            <p:nvPr/>
          </p:nvSpPr>
          <p:spPr>
            <a:xfrm>
              <a:off x="3066472" y="2453193"/>
              <a:ext cx="3356109" cy="457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Portaria Igam n° 03/2019 (Cadastro de Barragens)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C8171CD-CC05-47C3-B4BB-39CD7BA77287}"/>
              </a:ext>
            </a:extLst>
          </p:cNvPr>
          <p:cNvSpPr/>
          <p:nvPr/>
        </p:nvSpPr>
        <p:spPr>
          <a:xfrm>
            <a:off x="5171027" y="2729553"/>
            <a:ext cx="36610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179388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Portaria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</a:rPr>
              <a:t>Igam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nº 02/2019;</a:t>
            </a:r>
          </a:p>
          <a:p>
            <a:pPr marL="265113" indent="-179388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65113" indent="-179388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Portaria de Credenciamento de Profissionais – CREA-MG;</a:t>
            </a:r>
          </a:p>
          <a:p>
            <a:pPr marL="265113" indent="-179388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65113" indent="-179388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Portaria de Descomissionamento;</a:t>
            </a:r>
          </a:p>
          <a:p>
            <a:pPr marL="265113" indent="-179388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65113" indent="-179388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Portaria para barragens não enquadradas na PNSB;</a:t>
            </a:r>
          </a:p>
        </p:txBody>
      </p:sp>
    </p:spTree>
    <p:extLst>
      <p:ext uri="{BB962C8B-B14F-4D97-AF65-F5344CB8AC3E}">
        <p14:creationId xmlns:p14="http://schemas.microsoft.com/office/powerpoint/2010/main" val="122330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>
            <a:spLocks noChangeArrowheads="1"/>
          </p:cNvSpPr>
          <p:nvPr/>
        </p:nvSpPr>
        <p:spPr bwMode="auto">
          <a:xfrm>
            <a:off x="311905" y="702484"/>
            <a:ext cx="8568952" cy="5788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pt-BR" altLang="pt-BR" sz="2800" b="1" cap="all" dirty="0">
                <a:latin typeface="Calibri" pitchFamily="34" charset="0"/>
                <a:ea typeface="MS Gothic" pitchFamily="49" charset="-128"/>
              </a:rPr>
              <a:t>Situações </a:t>
            </a:r>
            <a:r>
              <a:rPr kumimoji="1" lang="pt-BR" altLang="pt-BR" sz="2800" b="1" cap="all" dirty="0" err="1">
                <a:latin typeface="Calibri" pitchFamily="34" charset="0"/>
                <a:ea typeface="MS Gothic" pitchFamily="49" charset="-128"/>
              </a:rPr>
              <a:t>emergênciaIS</a:t>
            </a:r>
            <a:endParaRPr kumimoji="1" lang="pt-BR" altLang="pt-BR" sz="2800" b="1" cap="all" dirty="0">
              <a:latin typeface="Calibri" pitchFamily="34" charset="0"/>
              <a:ea typeface="MS Gothic" pitchFamily="49" charset="-128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B677A1-7DB3-48FC-82AC-2F34CEF47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"/>
          <a:stretch/>
        </p:blipFill>
        <p:spPr>
          <a:xfrm>
            <a:off x="285567" y="3962905"/>
            <a:ext cx="4249264" cy="247262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26B1E3-27C3-44C8-91F4-9DC76DEE0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573795"/>
            <a:ext cx="4247307" cy="23891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AED1667-862B-47AD-AA42-F2F5AD5A6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905"/>
            <a:ext cx="4284476" cy="24726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DCB9BA5-F69A-43A8-A3AA-C2859AE6E61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86033"/>
            <a:ext cx="4284476" cy="23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81E3839E-F7B8-4065-841C-76C2AE0E5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902"/>
            <a:ext cx="6107185" cy="5543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970E89-36EA-41CA-9D0F-4273B728F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397" y="2106470"/>
            <a:ext cx="3625275" cy="22992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70E8A06-0394-4381-BF7E-CA9A8D9D7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03" y="2140006"/>
            <a:ext cx="3316735" cy="2317719"/>
          </a:xfrm>
          <a:prstGeom prst="rect">
            <a:avLst/>
          </a:prstGeom>
        </p:spPr>
      </p:pic>
      <p:sp>
        <p:nvSpPr>
          <p:cNvPr id="3" name="Text Box 7"/>
          <p:cNvSpPr>
            <a:spLocks noChangeArrowheads="1"/>
          </p:cNvSpPr>
          <p:nvPr/>
        </p:nvSpPr>
        <p:spPr bwMode="auto">
          <a:xfrm>
            <a:off x="311905" y="702484"/>
            <a:ext cx="8568952" cy="5788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pt-BR" altLang="pt-BR" sz="2800" b="1" cap="all" dirty="0">
                <a:latin typeface="Calibri" pitchFamily="34" charset="0"/>
                <a:ea typeface="MS Gothic" pitchFamily="49" charset="-128"/>
              </a:rPr>
              <a:t>CADASTRO DE barragens No igam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D91718-3740-4428-B6FC-0CBC13613B16}"/>
              </a:ext>
            </a:extLst>
          </p:cNvPr>
          <p:cNvSpPr txBox="1"/>
          <p:nvPr/>
        </p:nvSpPr>
        <p:spPr>
          <a:xfrm>
            <a:off x="786267" y="4331249"/>
            <a:ext cx="1433455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SNISB/ANA</a:t>
            </a:r>
            <a:endParaRPr lang="pt-BR" sz="1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A4CBF813-0A31-4F6D-9EFF-8D647BCC7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08" y="2106470"/>
            <a:ext cx="4571999" cy="258912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5C14078-F685-4966-BB1B-1D01C8E91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613" y="1744751"/>
            <a:ext cx="3798387" cy="4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>
            <a:spLocks noChangeArrowheads="1"/>
          </p:cNvSpPr>
          <p:nvPr/>
        </p:nvSpPr>
        <p:spPr bwMode="auto">
          <a:xfrm>
            <a:off x="311905" y="702484"/>
            <a:ext cx="8568952" cy="52780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pt-BR" altLang="pt-BR" sz="2500" b="1" cap="all" dirty="0">
                <a:latin typeface="Calibri" pitchFamily="34" charset="0"/>
                <a:ea typeface="MS Gothic" pitchFamily="49" charset="-128"/>
              </a:rPr>
              <a:t>Acompanhamento dos principais reservatórios de MG</a:t>
            </a:r>
          </a:p>
        </p:txBody>
      </p:sp>
      <p:sp>
        <p:nvSpPr>
          <p:cNvPr id="2" name="AutoShape 4" descr="Exigência do Livro de Ordem aumenta segurança para a socieda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xigência do Livro de Ordem aumenta segurança para a socieda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blob:https://web.whatsapp.com/1f62c8f9-d574-4af5-9345-5b0923a0011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3935A55-A7C1-480D-BA73-1339A53A44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75" y="1350628"/>
            <a:ext cx="4842865" cy="272642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6AA1343-4F5D-43F5-8FEA-0A7547E46B08}"/>
              </a:ext>
            </a:extLst>
          </p:cNvPr>
          <p:cNvSpPr txBox="1"/>
          <p:nvPr/>
        </p:nvSpPr>
        <p:spPr>
          <a:xfrm>
            <a:off x="1060623" y="6225238"/>
            <a:ext cx="7386809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Boletim semanal e mensal de acompanhamento de reservatórios em Minas Gerais. Fonte: SIMGE/IGAM</a:t>
            </a:r>
            <a:endParaRPr lang="pt-BR" sz="1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25A3609F-56C7-4FFA-94E6-66FF4B87C0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4" y="2927758"/>
            <a:ext cx="5508483" cy="33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7646" y="2217116"/>
            <a:ext cx="76548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chemeClr val="accent5">
                    <a:lumMod val="75000"/>
                  </a:schemeClr>
                </a:solidFill>
              </a:rPr>
              <a:t>Obrigado!</a:t>
            </a:r>
          </a:p>
          <a:p>
            <a:pPr algn="ctr"/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pt-BR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t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hiago.michaelsen@meioambiente.mg.gov.br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pt-BR" sz="800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pt-BR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gesih.igam@meioambiente.mg.gov.br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pt-BR" sz="800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pt-BR" dirty="0" err="1">
                <a:solidFill>
                  <a:schemeClr val="accent5">
                    <a:lumMod val="75000"/>
                  </a:schemeClr>
                </a:solidFill>
              </a:rPr>
              <a:t>Tel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: (31) 3916-8853 / (37) 9 9997-1207</a:t>
            </a:r>
          </a:p>
          <a:p>
            <a:pPr algn="ctr"/>
            <a:endParaRPr lang="pt-B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4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5720</TotalTime>
  <Words>160</Words>
  <Application>Microsoft Office PowerPoint</Application>
  <PresentationFormat>Apresentação na tela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Gestão de Barragens de Usos Múltiplos em Minas Gerais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Giordano Leite</dc:creator>
  <cp:lastModifiedBy>Mariana Azevedo Godoy</cp:lastModifiedBy>
  <cp:revision>511</cp:revision>
  <cp:lastPrinted>2020-06-28T14:30:53Z</cp:lastPrinted>
  <dcterms:created xsi:type="dcterms:W3CDTF">2016-10-25T12:27:55Z</dcterms:created>
  <dcterms:modified xsi:type="dcterms:W3CDTF">2021-09-24T19:16:33Z</dcterms:modified>
</cp:coreProperties>
</file>