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87" r:id="rId3"/>
    <p:sldId id="289" r:id="rId4"/>
    <p:sldId id="292" r:id="rId5"/>
    <p:sldId id="291" r:id="rId6"/>
    <p:sldId id="290" r:id="rId7"/>
    <p:sldId id="293" r:id="rId8"/>
    <p:sldId id="294" r:id="rId9"/>
    <p:sldId id="296" r:id="rId10"/>
    <p:sldId id="297" r:id="rId11"/>
    <p:sldId id="298" r:id="rId12"/>
    <p:sldId id="299" r:id="rId13"/>
    <p:sldId id="306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295" r:id="rId22"/>
    <p:sldId id="285" r:id="rId23"/>
    <p:sldId id="286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F6FC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F6FC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"/>
          <p:cNvSpPr>
            <a:spLocks noGrp="1"/>
          </p:cNvSpPr>
          <p:nvPr>
            <p:ph type="pic" sz="half" idx="13"/>
          </p:nvPr>
        </p:nvSpPr>
        <p:spPr>
          <a:xfrm>
            <a:off x="1" y="1274616"/>
            <a:ext cx="6095999" cy="43364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Image"/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469669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Image"/>
          <p:cNvSpPr>
            <a:spLocks noGrp="1"/>
          </p:cNvSpPr>
          <p:nvPr>
            <p:ph type="pic" idx="13"/>
          </p:nvPr>
        </p:nvSpPr>
        <p:spPr>
          <a:xfrm>
            <a:off x="6841066" y="0"/>
            <a:ext cx="5350934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Image"/>
          <p:cNvSpPr>
            <a:spLocks noGrp="1"/>
          </p:cNvSpPr>
          <p:nvPr>
            <p:ph type="pic" idx="13"/>
          </p:nvPr>
        </p:nvSpPr>
        <p:spPr>
          <a:xfrm>
            <a:off x="6107290" y="0"/>
            <a:ext cx="608471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Image"/>
          <p:cNvSpPr>
            <a:spLocks noGrp="1"/>
          </p:cNvSpPr>
          <p:nvPr>
            <p:ph type="pic" sz="quarter" idx="13"/>
          </p:nvPr>
        </p:nvSpPr>
        <p:spPr>
          <a:xfrm>
            <a:off x="5855754" y="373811"/>
            <a:ext cx="1448141" cy="14481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0" name="Image"/>
          <p:cNvSpPr>
            <a:spLocks noGrp="1"/>
          </p:cNvSpPr>
          <p:nvPr>
            <p:ph type="pic" sz="quarter" idx="14"/>
          </p:nvPr>
        </p:nvSpPr>
        <p:spPr>
          <a:xfrm>
            <a:off x="7422225" y="373811"/>
            <a:ext cx="1448141" cy="14481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1" name="Image"/>
          <p:cNvSpPr>
            <a:spLocks noGrp="1"/>
          </p:cNvSpPr>
          <p:nvPr>
            <p:ph type="pic" sz="quarter" idx="15"/>
          </p:nvPr>
        </p:nvSpPr>
        <p:spPr>
          <a:xfrm>
            <a:off x="8967754" y="373811"/>
            <a:ext cx="1448141" cy="144814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2" name="Image"/>
          <p:cNvSpPr>
            <a:spLocks noGrp="1"/>
          </p:cNvSpPr>
          <p:nvPr>
            <p:ph type="pic" sz="quarter" idx="16"/>
          </p:nvPr>
        </p:nvSpPr>
        <p:spPr>
          <a:xfrm>
            <a:off x="10528033" y="367810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3" name="Image"/>
          <p:cNvSpPr>
            <a:spLocks noGrp="1"/>
          </p:cNvSpPr>
          <p:nvPr>
            <p:ph type="pic" sz="quarter" idx="17"/>
          </p:nvPr>
        </p:nvSpPr>
        <p:spPr>
          <a:xfrm>
            <a:off x="5855754" y="1928403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4" name="Image"/>
          <p:cNvSpPr>
            <a:spLocks noGrp="1"/>
          </p:cNvSpPr>
          <p:nvPr>
            <p:ph type="pic" sz="quarter" idx="18"/>
          </p:nvPr>
        </p:nvSpPr>
        <p:spPr>
          <a:xfrm>
            <a:off x="7422225" y="1928403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5" name="Image"/>
          <p:cNvSpPr>
            <a:spLocks noGrp="1"/>
          </p:cNvSpPr>
          <p:nvPr>
            <p:ph type="pic" sz="quarter" idx="19"/>
          </p:nvPr>
        </p:nvSpPr>
        <p:spPr>
          <a:xfrm>
            <a:off x="8967754" y="1928403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6" name="Image"/>
          <p:cNvSpPr>
            <a:spLocks noGrp="1"/>
          </p:cNvSpPr>
          <p:nvPr>
            <p:ph type="pic" sz="quarter" idx="20"/>
          </p:nvPr>
        </p:nvSpPr>
        <p:spPr>
          <a:xfrm>
            <a:off x="10528033" y="1928403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7" name="Image"/>
          <p:cNvSpPr>
            <a:spLocks noGrp="1"/>
          </p:cNvSpPr>
          <p:nvPr>
            <p:ph type="pic" sz="quarter" idx="21"/>
          </p:nvPr>
        </p:nvSpPr>
        <p:spPr>
          <a:xfrm>
            <a:off x="4292248" y="1928403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8" name="Image"/>
          <p:cNvSpPr>
            <a:spLocks noGrp="1"/>
          </p:cNvSpPr>
          <p:nvPr>
            <p:ph type="pic" sz="quarter" idx="22"/>
          </p:nvPr>
        </p:nvSpPr>
        <p:spPr>
          <a:xfrm>
            <a:off x="5855754" y="3494999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Image"/>
          <p:cNvSpPr>
            <a:spLocks noGrp="1"/>
          </p:cNvSpPr>
          <p:nvPr>
            <p:ph type="pic" sz="quarter" idx="23"/>
          </p:nvPr>
        </p:nvSpPr>
        <p:spPr>
          <a:xfrm>
            <a:off x="7422225" y="3494999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0" name="Image"/>
          <p:cNvSpPr>
            <a:spLocks noGrp="1"/>
          </p:cNvSpPr>
          <p:nvPr>
            <p:ph type="pic" sz="quarter" idx="24"/>
          </p:nvPr>
        </p:nvSpPr>
        <p:spPr>
          <a:xfrm>
            <a:off x="8967754" y="3494999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1" name="Image"/>
          <p:cNvSpPr>
            <a:spLocks noGrp="1"/>
          </p:cNvSpPr>
          <p:nvPr>
            <p:ph type="pic" sz="quarter" idx="25"/>
          </p:nvPr>
        </p:nvSpPr>
        <p:spPr>
          <a:xfrm>
            <a:off x="10528033" y="3494999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2" name="Image"/>
          <p:cNvSpPr>
            <a:spLocks noGrp="1"/>
          </p:cNvSpPr>
          <p:nvPr>
            <p:ph type="pic" sz="quarter" idx="26"/>
          </p:nvPr>
        </p:nvSpPr>
        <p:spPr>
          <a:xfrm>
            <a:off x="4292248" y="3494999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3" name="Image"/>
          <p:cNvSpPr>
            <a:spLocks noGrp="1"/>
          </p:cNvSpPr>
          <p:nvPr>
            <p:ph type="pic" sz="quarter" idx="27"/>
          </p:nvPr>
        </p:nvSpPr>
        <p:spPr>
          <a:xfrm>
            <a:off x="4292248" y="367810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4" name="Image"/>
          <p:cNvSpPr>
            <a:spLocks noGrp="1"/>
          </p:cNvSpPr>
          <p:nvPr>
            <p:ph type="pic" sz="quarter" idx="28"/>
          </p:nvPr>
        </p:nvSpPr>
        <p:spPr>
          <a:xfrm>
            <a:off x="5855754" y="5061737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5" name="Image"/>
          <p:cNvSpPr>
            <a:spLocks noGrp="1"/>
          </p:cNvSpPr>
          <p:nvPr>
            <p:ph type="pic" sz="quarter" idx="29"/>
          </p:nvPr>
        </p:nvSpPr>
        <p:spPr>
          <a:xfrm>
            <a:off x="7422225" y="5061737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6" name="Image"/>
          <p:cNvSpPr>
            <a:spLocks noGrp="1"/>
          </p:cNvSpPr>
          <p:nvPr>
            <p:ph type="pic" sz="quarter" idx="30"/>
          </p:nvPr>
        </p:nvSpPr>
        <p:spPr>
          <a:xfrm>
            <a:off x="8967754" y="5061737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Image"/>
          <p:cNvSpPr>
            <a:spLocks noGrp="1"/>
          </p:cNvSpPr>
          <p:nvPr>
            <p:ph type="pic" sz="quarter" idx="31"/>
          </p:nvPr>
        </p:nvSpPr>
        <p:spPr>
          <a:xfrm>
            <a:off x="10528033" y="5061737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Image"/>
          <p:cNvSpPr>
            <a:spLocks noGrp="1"/>
          </p:cNvSpPr>
          <p:nvPr>
            <p:ph type="pic" sz="quarter" idx="32"/>
          </p:nvPr>
        </p:nvSpPr>
        <p:spPr>
          <a:xfrm>
            <a:off x="4292248" y="5061737"/>
            <a:ext cx="1448141" cy="14481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Image"/>
          <p:cNvSpPr>
            <a:spLocks noGrp="1"/>
          </p:cNvSpPr>
          <p:nvPr>
            <p:ph type="pic" idx="13"/>
          </p:nvPr>
        </p:nvSpPr>
        <p:spPr>
          <a:xfrm>
            <a:off x="6099585" y="0"/>
            <a:ext cx="6092415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image1.png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257" y="1647061"/>
            <a:ext cx="5088124" cy="4437217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Image"/>
          <p:cNvSpPr>
            <a:spLocks noGrp="1"/>
          </p:cNvSpPr>
          <p:nvPr>
            <p:ph type="pic" sz="quarter" idx="13"/>
          </p:nvPr>
        </p:nvSpPr>
        <p:spPr>
          <a:xfrm>
            <a:off x="6751635" y="1818289"/>
            <a:ext cx="4435368" cy="27185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2.png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10154" y="1046000"/>
            <a:ext cx="4783588" cy="4766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Image"/>
          <p:cNvSpPr>
            <a:spLocks noGrp="1"/>
          </p:cNvSpPr>
          <p:nvPr>
            <p:ph type="pic" sz="quarter" idx="13"/>
          </p:nvPr>
        </p:nvSpPr>
        <p:spPr>
          <a:xfrm flipH="1">
            <a:off x="7614208" y="1207938"/>
            <a:ext cx="3595555" cy="301679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image3.png" descr="imag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098" y="1200542"/>
            <a:ext cx="8486187" cy="5657458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Image"/>
          <p:cNvSpPr>
            <a:spLocks noGrp="1"/>
          </p:cNvSpPr>
          <p:nvPr>
            <p:ph type="pic" sz="quarter" idx="13"/>
          </p:nvPr>
        </p:nvSpPr>
        <p:spPr>
          <a:xfrm rot="482347" flipH="1">
            <a:off x="7329906" y="1618098"/>
            <a:ext cx="3418561" cy="36145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Image"/>
          <p:cNvSpPr>
            <a:spLocks noGrp="1"/>
          </p:cNvSpPr>
          <p:nvPr>
            <p:ph type="pic" sz="half" idx="13"/>
          </p:nvPr>
        </p:nvSpPr>
        <p:spPr>
          <a:xfrm>
            <a:off x="0" y="0"/>
            <a:ext cx="12192000" cy="272821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image4.png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686" y="951345"/>
            <a:ext cx="3367314" cy="5269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image4.png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846" y="951345"/>
            <a:ext cx="3367314" cy="5269156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Image"/>
          <p:cNvSpPr>
            <a:spLocks noGrp="1"/>
          </p:cNvSpPr>
          <p:nvPr>
            <p:ph type="pic" sz="quarter" idx="13"/>
          </p:nvPr>
        </p:nvSpPr>
        <p:spPr>
          <a:xfrm>
            <a:off x="9446159" y="1759914"/>
            <a:ext cx="2075366" cy="36285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0" name="Image"/>
          <p:cNvSpPr>
            <a:spLocks noGrp="1"/>
          </p:cNvSpPr>
          <p:nvPr>
            <p:ph type="pic" sz="quarter" idx="14"/>
          </p:nvPr>
        </p:nvSpPr>
        <p:spPr>
          <a:xfrm>
            <a:off x="6700319" y="1759914"/>
            <a:ext cx="2075366" cy="362857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613" y="1301750"/>
            <a:ext cx="4183462" cy="6591201"/>
          </a:xfrm>
          <a:prstGeom prst="rect">
            <a:avLst/>
          </a:prstGeom>
          <a:ln w="12700">
            <a:miter lim="400000"/>
          </a:ln>
          <a:effectLst>
            <a:outerShdw blurRad="177800" dist="1270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79" name="Image"/>
          <p:cNvSpPr>
            <a:spLocks noGrp="1"/>
          </p:cNvSpPr>
          <p:nvPr>
            <p:ph type="pic" sz="half" idx="13"/>
          </p:nvPr>
        </p:nvSpPr>
        <p:spPr>
          <a:xfrm>
            <a:off x="7044204" y="1848853"/>
            <a:ext cx="3737810" cy="55505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21" y="1432379"/>
            <a:ext cx="2894383" cy="4560207"/>
          </a:xfrm>
          <a:prstGeom prst="rect">
            <a:avLst/>
          </a:prstGeom>
          <a:ln w="12700">
            <a:miter lim="400000"/>
          </a:ln>
          <a:effectLst>
            <a:outerShdw blurRad="177800" dist="1270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388" name="Image"/>
          <p:cNvSpPr>
            <a:spLocks noGrp="1"/>
          </p:cNvSpPr>
          <p:nvPr>
            <p:ph type="pic" sz="quarter" idx="13"/>
          </p:nvPr>
        </p:nvSpPr>
        <p:spPr>
          <a:xfrm>
            <a:off x="7936286" y="1759708"/>
            <a:ext cx="2586053" cy="384023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image6.png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133" y="1564517"/>
            <a:ext cx="8344654" cy="4665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Image"/>
          <p:cNvSpPr>
            <a:spLocks noGrp="1"/>
          </p:cNvSpPr>
          <p:nvPr>
            <p:ph type="pic" sz="half" idx="13"/>
          </p:nvPr>
        </p:nvSpPr>
        <p:spPr>
          <a:xfrm>
            <a:off x="7377193" y="1921790"/>
            <a:ext cx="5176435" cy="32546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image7.png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2266" y="952543"/>
            <a:ext cx="7217948" cy="5774358"/>
          </a:xfrm>
          <a:prstGeom prst="rect">
            <a:avLst/>
          </a:prstGeom>
          <a:ln w="12700">
            <a:miter lim="400000"/>
          </a:ln>
          <a:effectLst>
            <a:outerShdw blurRad="165100" dist="38100" dir="2700000" rotWithShape="0">
              <a:srgbClr val="000000">
                <a:alpha val="40000"/>
              </a:srgbClr>
            </a:outerShdw>
          </a:effectLst>
        </p:spPr>
      </p:pic>
      <p:sp>
        <p:nvSpPr>
          <p:cNvPr id="406" name="Image"/>
          <p:cNvSpPr>
            <a:spLocks noGrp="1"/>
          </p:cNvSpPr>
          <p:nvPr>
            <p:ph type="pic" sz="quarter" idx="13"/>
          </p:nvPr>
        </p:nvSpPr>
        <p:spPr>
          <a:xfrm flipH="1">
            <a:off x="7693952" y="2400867"/>
            <a:ext cx="3474790" cy="236223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Image"/>
          <p:cNvSpPr>
            <a:spLocks noGrp="1"/>
          </p:cNvSpPr>
          <p:nvPr>
            <p:ph type="pic" sz="quarter" idx="13"/>
          </p:nvPr>
        </p:nvSpPr>
        <p:spPr>
          <a:xfrm>
            <a:off x="1758937" y="4172672"/>
            <a:ext cx="1659868" cy="16609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Image"/>
          <p:cNvSpPr>
            <a:spLocks noGrp="1"/>
          </p:cNvSpPr>
          <p:nvPr>
            <p:ph type="pic" sz="quarter" idx="14"/>
          </p:nvPr>
        </p:nvSpPr>
        <p:spPr>
          <a:xfrm>
            <a:off x="5266066" y="4172672"/>
            <a:ext cx="1659869" cy="16609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6" name="Image"/>
          <p:cNvSpPr>
            <a:spLocks noGrp="1"/>
          </p:cNvSpPr>
          <p:nvPr>
            <p:ph type="pic" sz="quarter" idx="15"/>
          </p:nvPr>
        </p:nvSpPr>
        <p:spPr>
          <a:xfrm>
            <a:off x="8773194" y="4172672"/>
            <a:ext cx="1659869" cy="16609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-1" y="1778000"/>
            <a:ext cx="5080000" cy="5080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Image"/>
          <p:cNvSpPr>
            <a:spLocks noGrp="1"/>
          </p:cNvSpPr>
          <p:nvPr>
            <p:ph type="pic" sz="half" idx="14"/>
          </p:nvPr>
        </p:nvSpPr>
        <p:spPr>
          <a:xfrm rot="10800000">
            <a:off x="7112000" y="0"/>
            <a:ext cx="5080000" cy="507999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5391649" y="0"/>
            <a:ext cx="3254921" cy="342093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quarter" idx="14"/>
          </p:nvPr>
        </p:nvSpPr>
        <p:spPr>
          <a:xfrm>
            <a:off x="8646569" y="3420931"/>
            <a:ext cx="3230621" cy="345320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Image"/>
          <p:cNvSpPr>
            <a:spLocks noGrp="1"/>
          </p:cNvSpPr>
          <p:nvPr>
            <p:ph type="pic" idx="13"/>
          </p:nvPr>
        </p:nvSpPr>
        <p:spPr>
          <a:xfrm>
            <a:off x="0" y="2698954"/>
            <a:ext cx="12192000" cy="415904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Image"/>
          <p:cNvSpPr>
            <a:spLocks noGrp="1"/>
          </p:cNvSpPr>
          <p:nvPr>
            <p:ph type="pic" sz="quarter" idx="13"/>
          </p:nvPr>
        </p:nvSpPr>
        <p:spPr>
          <a:xfrm>
            <a:off x="4056717" y="110706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>
            <a:off x="6984564" y="110706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9912411" y="110706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quarter" idx="16"/>
          </p:nvPr>
        </p:nvSpPr>
        <p:spPr>
          <a:xfrm>
            <a:off x="4056717" y="400612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8" name="Image"/>
          <p:cNvSpPr>
            <a:spLocks noGrp="1"/>
          </p:cNvSpPr>
          <p:nvPr>
            <p:ph type="pic" sz="quarter" idx="17"/>
          </p:nvPr>
        </p:nvSpPr>
        <p:spPr>
          <a:xfrm>
            <a:off x="6984564" y="400612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9" name="Image"/>
          <p:cNvSpPr>
            <a:spLocks noGrp="1"/>
          </p:cNvSpPr>
          <p:nvPr>
            <p:ph type="pic" sz="quarter" idx="18"/>
          </p:nvPr>
        </p:nvSpPr>
        <p:spPr>
          <a:xfrm>
            <a:off x="9912411" y="400612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quarter" idx="19"/>
          </p:nvPr>
        </p:nvSpPr>
        <p:spPr>
          <a:xfrm>
            <a:off x="1033683" y="400612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Image"/>
          <p:cNvSpPr>
            <a:spLocks noGrp="1"/>
          </p:cNvSpPr>
          <p:nvPr>
            <p:ph type="pic" sz="quarter" idx="20"/>
          </p:nvPr>
        </p:nvSpPr>
        <p:spPr>
          <a:xfrm>
            <a:off x="1033683" y="1107067"/>
            <a:ext cx="1160743" cy="116074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>
            <a:spLocks noGrp="1"/>
          </p:cNvSpPr>
          <p:nvPr>
            <p:ph type="pic" sz="half" idx="13"/>
          </p:nvPr>
        </p:nvSpPr>
        <p:spPr>
          <a:xfrm>
            <a:off x="3327400" y="-2"/>
            <a:ext cx="4102100" cy="683268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mage"/>
          <p:cNvSpPr>
            <a:spLocks noGrp="1"/>
          </p:cNvSpPr>
          <p:nvPr>
            <p:ph type="pic" sz="quarter" idx="13"/>
          </p:nvPr>
        </p:nvSpPr>
        <p:spPr>
          <a:xfrm>
            <a:off x="6478940" y="2196146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7" name="Image"/>
          <p:cNvSpPr>
            <a:spLocks noGrp="1"/>
          </p:cNvSpPr>
          <p:nvPr>
            <p:ph type="pic" sz="quarter" idx="14"/>
          </p:nvPr>
        </p:nvSpPr>
        <p:spPr>
          <a:xfrm>
            <a:off x="3777324" y="2196146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8" name="Image"/>
          <p:cNvSpPr>
            <a:spLocks noGrp="1"/>
          </p:cNvSpPr>
          <p:nvPr>
            <p:ph type="pic" sz="quarter" idx="15"/>
          </p:nvPr>
        </p:nvSpPr>
        <p:spPr>
          <a:xfrm>
            <a:off x="9180555" y="2196146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9" name="Image"/>
          <p:cNvSpPr>
            <a:spLocks noGrp="1"/>
          </p:cNvSpPr>
          <p:nvPr>
            <p:ph type="pic" sz="quarter" idx="16"/>
          </p:nvPr>
        </p:nvSpPr>
        <p:spPr>
          <a:xfrm>
            <a:off x="1075707" y="2196146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0" name="Image"/>
          <p:cNvSpPr>
            <a:spLocks noGrp="1"/>
          </p:cNvSpPr>
          <p:nvPr>
            <p:ph type="pic" sz="quarter" idx="17"/>
          </p:nvPr>
        </p:nvSpPr>
        <p:spPr>
          <a:xfrm>
            <a:off x="6478940" y="4364159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1" name="Image"/>
          <p:cNvSpPr>
            <a:spLocks noGrp="1"/>
          </p:cNvSpPr>
          <p:nvPr>
            <p:ph type="pic" sz="quarter" idx="18"/>
          </p:nvPr>
        </p:nvSpPr>
        <p:spPr>
          <a:xfrm>
            <a:off x="3777324" y="4364159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2" name="Image"/>
          <p:cNvSpPr>
            <a:spLocks noGrp="1"/>
          </p:cNvSpPr>
          <p:nvPr>
            <p:ph type="pic" sz="quarter" idx="19"/>
          </p:nvPr>
        </p:nvSpPr>
        <p:spPr>
          <a:xfrm>
            <a:off x="9180555" y="4364159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Image"/>
          <p:cNvSpPr>
            <a:spLocks noGrp="1"/>
          </p:cNvSpPr>
          <p:nvPr>
            <p:ph type="pic" sz="quarter" idx="20"/>
          </p:nvPr>
        </p:nvSpPr>
        <p:spPr>
          <a:xfrm>
            <a:off x="1075707" y="4364159"/>
            <a:ext cx="1771171" cy="17711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5427405" y="0"/>
            <a:ext cx="6764595" cy="6858000"/>
          </a:xfrm>
          <a:prstGeom prst="rect">
            <a:avLst/>
          </a:prstGeom>
          <a:solidFill>
            <a:srgbClr val="0F6FC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Image"/>
          <p:cNvSpPr>
            <a:spLocks noGrp="1"/>
          </p:cNvSpPr>
          <p:nvPr>
            <p:ph type="pic" sz="quarter" idx="13"/>
          </p:nvPr>
        </p:nvSpPr>
        <p:spPr>
          <a:xfrm>
            <a:off x="9699684" y="4513898"/>
            <a:ext cx="1798413" cy="17984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Image"/>
          <p:cNvSpPr>
            <a:spLocks noGrp="1"/>
          </p:cNvSpPr>
          <p:nvPr>
            <p:ph type="pic" sz="quarter" idx="14"/>
          </p:nvPr>
        </p:nvSpPr>
        <p:spPr>
          <a:xfrm>
            <a:off x="6150855" y="551498"/>
            <a:ext cx="1798413" cy="17984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4" name="Image"/>
          <p:cNvSpPr>
            <a:spLocks noGrp="1"/>
          </p:cNvSpPr>
          <p:nvPr>
            <p:ph type="pic" sz="quarter" idx="15"/>
          </p:nvPr>
        </p:nvSpPr>
        <p:spPr>
          <a:xfrm>
            <a:off x="9699684" y="551498"/>
            <a:ext cx="1798413" cy="17984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5" name="Image"/>
          <p:cNvSpPr>
            <a:spLocks noGrp="1"/>
          </p:cNvSpPr>
          <p:nvPr>
            <p:ph type="pic" sz="quarter" idx="16"/>
          </p:nvPr>
        </p:nvSpPr>
        <p:spPr>
          <a:xfrm>
            <a:off x="7842281" y="2532697"/>
            <a:ext cx="1798412" cy="17984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6" name="Image"/>
          <p:cNvSpPr>
            <a:spLocks noGrp="1"/>
          </p:cNvSpPr>
          <p:nvPr>
            <p:ph type="pic" sz="quarter" idx="17"/>
          </p:nvPr>
        </p:nvSpPr>
        <p:spPr>
          <a:xfrm>
            <a:off x="6150855" y="4513898"/>
            <a:ext cx="1798413" cy="179841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037580"/>
            <a:ext cx="28448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63" r:id="rId5"/>
    <p:sldLayoutId id="2147483664" r:id="rId6"/>
    <p:sldLayoutId id="2147483665" r:id="rId7"/>
    <p:sldLayoutId id="2147483668" r:id="rId8"/>
    <p:sldLayoutId id="2147483669" r:id="rId9"/>
    <p:sldLayoutId id="2147483672" r:id="rId10"/>
    <p:sldLayoutId id="2147483673" r:id="rId11"/>
    <p:sldLayoutId id="2147483674" r:id="rId12"/>
    <p:sldLayoutId id="2147483676" r:id="rId13"/>
    <p:sldLayoutId id="2147483678" r:id="rId14"/>
    <p:sldLayoutId id="2147483679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png"/><Relationship Id="rId5" Type="http://schemas.openxmlformats.org/officeDocument/2006/relationships/image" Target="../media/image21.jpe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6.jpe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jpe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8.jpeg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openxmlformats.org/officeDocument/2006/relationships/image" Target="../media/image29.jpe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2.jpe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jpeg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jpe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0101E03-9F93-4020-93FC-1404C731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4" name="Subtítulo da apresentação"/>
          <p:cNvSpPr txBox="1"/>
          <p:nvPr/>
        </p:nvSpPr>
        <p:spPr>
          <a:xfrm>
            <a:off x="207758" y="5273212"/>
            <a:ext cx="6663558" cy="506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D6D5D5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endParaRPr dirty="0"/>
          </a:p>
        </p:txBody>
      </p:sp>
      <p:sp>
        <p:nvSpPr>
          <p:cNvPr id="435" name="Título principal"/>
          <p:cNvSpPr txBox="1"/>
          <p:nvPr/>
        </p:nvSpPr>
        <p:spPr>
          <a:xfrm>
            <a:off x="204258" y="4276262"/>
            <a:ext cx="686436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pt-BR" sz="3600" dirty="0"/>
              <a:t>Estimativa de altura e volume para preenchimento preliminar do SNISB</a:t>
            </a:r>
            <a:endParaRPr sz="3600" dirty="0"/>
          </a:p>
        </p:txBody>
      </p:sp>
      <p:pic>
        <p:nvPicPr>
          <p:cNvPr id="4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858" y="754260"/>
            <a:ext cx="2861284" cy="326326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ítulo principal">
            <a:extLst>
              <a:ext uri="{FF2B5EF4-FFF2-40B4-BE49-F238E27FC236}">
                <a16:creationId xmlns:a16="http://schemas.microsoft.com/office/drawing/2014/main" id="{F93A9C52-C53D-428D-8B09-7921C7BAC0FE}"/>
              </a:ext>
            </a:extLst>
          </p:cNvPr>
          <p:cNvSpPr txBox="1"/>
          <p:nvPr/>
        </p:nvSpPr>
        <p:spPr>
          <a:xfrm>
            <a:off x="204258" y="5841698"/>
            <a:ext cx="629721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rPr lang="pt-BR" sz="2800" dirty="0"/>
              <a:t>Superintendência de Regulação (SRE/ANA)</a:t>
            </a:r>
          </a:p>
          <a:p>
            <a:r>
              <a:rPr lang="pt-BR" sz="2800" dirty="0"/>
              <a:t>Set/2021</a:t>
            </a:r>
            <a:endParaRPr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2" animBg="1" advAuto="0"/>
      <p:bldP spid="435" grpId="1" animBg="1" advAuto="0"/>
      <p:bldP spid="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Volume “molhado”: esquema de cálculo simplificado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358885"/>
            <a:ext cx="9722231" cy="183600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Para estimativa do volume, é necessário distinguir, de alguma forma, se o reservatório existia em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 (passagem do SRTM)</a:t>
            </a: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BD428A-237A-47D3-8390-288467E81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63" y="2276888"/>
            <a:ext cx="6904922" cy="4346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8C42C98-BD14-4258-9435-F289B8CC6C9F}"/>
                  </a:ext>
                </a:extLst>
              </p:cNvPr>
              <p:cNvSpPr/>
              <p:nvPr/>
            </p:nvSpPr>
            <p:spPr>
              <a:xfrm>
                <a:off x="4758683" y="4828547"/>
                <a:ext cx="4944110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𝑚𝑜𝑙h𝑎𝑑𝑜</m:t>
                          </m:r>
                        </m:sub>
                      </m:sSub>
                      <m:r>
                        <a:rPr lang="pt-BR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𝑓𝑒𝑣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</m:sSub>
                      <m:r>
                        <a:rPr lang="pt-BR" sz="2000">
                          <a:latin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pt-BR" sz="200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𝑓𝑒𝑣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2000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𝑗𝑢𝑠</m:t>
                          </m:r>
                        </m:sub>
                        <m:sup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bSup>
                      <m:r>
                        <a:rPr lang="pt-BR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20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F8C42C98-BD14-4258-9435-F289B8CC6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83" y="4828547"/>
                <a:ext cx="4944110" cy="670568"/>
              </a:xfrm>
              <a:prstGeom prst="rect">
                <a:avLst/>
              </a:prstGeom>
              <a:blipFill>
                <a:blip r:embed="rId6"/>
                <a:stretch>
                  <a:fillRect r="-45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4DBD20DE-D742-493C-B08E-DB6753AA99B5}"/>
              </a:ext>
            </a:extLst>
          </p:cNvPr>
          <p:cNvCxnSpPr/>
          <p:nvPr/>
        </p:nvCxnSpPr>
        <p:spPr>
          <a:xfrm flipV="1">
            <a:off x="7332133" y="4140200"/>
            <a:ext cx="829734" cy="897467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821A9F7-FA97-44D0-9F25-5F129B32B806}"/>
              </a:ext>
            </a:extLst>
          </p:cNvPr>
          <p:cNvCxnSpPr>
            <a:cxnSpLocks/>
          </p:cNvCxnSpPr>
          <p:nvPr/>
        </p:nvCxnSpPr>
        <p:spPr>
          <a:xfrm flipH="1" flipV="1">
            <a:off x="8238067" y="4140201"/>
            <a:ext cx="194733" cy="897466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C2C0F11-18C9-4AE8-9F37-44D1668B2BC0}"/>
              </a:ext>
            </a:extLst>
          </p:cNvPr>
          <p:cNvSpPr txBox="1"/>
          <p:nvPr/>
        </p:nvSpPr>
        <p:spPr>
          <a:xfrm>
            <a:off x="7391681" y="3816786"/>
            <a:ext cx="133530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De onde obter?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1B2A82D-19FA-4281-A0CC-6040B59420A6}"/>
              </a:ext>
            </a:extLst>
          </p:cNvPr>
          <p:cNvCxnSpPr/>
          <p:nvPr/>
        </p:nvCxnSpPr>
        <p:spPr>
          <a:xfrm>
            <a:off x="3966072" y="5929365"/>
            <a:ext cx="2401677" cy="218047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D7E1B1-76E4-4EA3-84EF-C4306F154B32}"/>
              </a:ext>
            </a:extLst>
          </p:cNvPr>
          <p:cNvSpPr txBox="1"/>
          <p:nvPr/>
        </p:nvSpPr>
        <p:spPr>
          <a:xfrm>
            <a:off x="6559074" y="5988394"/>
            <a:ext cx="320600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Quanto mais cheio,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maior a imprecisão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1978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de volume: como diferenciar?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358885"/>
            <a:ext cx="11153047" cy="1836007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 distinguir se a data de construção não é conhecida na maior parte das barragens?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Distinção baseada na variabilidade do terreno internamente ao polígono da massa d’água</a:t>
            </a: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8BF328-9E8E-49F9-B9E6-E0D2FD71F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254" y="2222095"/>
            <a:ext cx="3125077" cy="2196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5EF276-D424-4CFE-B5F7-08189B2A9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491" y="2303917"/>
            <a:ext cx="3526909" cy="2196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F8896E-3EE4-413C-AE9B-F201427767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098" y="4557536"/>
            <a:ext cx="3133522" cy="2196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D70C03B-7F42-4583-A592-AA0C3217F1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0" y="4582845"/>
            <a:ext cx="3511707" cy="2196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761A4161-A339-4CE4-8F8E-129ED46BB470}"/>
              </a:ext>
            </a:extLst>
          </p:cNvPr>
          <p:cNvSpPr/>
          <p:nvPr/>
        </p:nvSpPr>
        <p:spPr>
          <a:xfrm>
            <a:off x="3785503" y="3657596"/>
            <a:ext cx="2172397" cy="600075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rgbClr val="0F6FC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998318-4D79-4A4B-A6E5-128631537054}"/>
              </a:ext>
            </a:extLst>
          </p:cNvPr>
          <p:cNvSpPr txBox="1"/>
          <p:nvPr/>
        </p:nvSpPr>
        <p:spPr>
          <a:xfrm>
            <a:off x="391253" y="4085074"/>
            <a:ext cx="296715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Açude </a:t>
            </a:r>
            <a:r>
              <a:rPr kumimoji="0" lang="pt-B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Tejuçoca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(anterior ao SRTM)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ECB6063-FB97-441E-8A96-F01CCF1F6383}"/>
              </a:ext>
            </a:extLst>
          </p:cNvPr>
          <p:cNvSpPr txBox="1"/>
          <p:nvPr/>
        </p:nvSpPr>
        <p:spPr>
          <a:xfrm>
            <a:off x="457927" y="6409184"/>
            <a:ext cx="230191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Res. </a:t>
            </a:r>
            <a:r>
              <a:rPr lang="pt-BR" sz="1400" dirty="0"/>
              <a:t>AFC (posterior SRTM)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1390ADC-CB52-4C4B-9121-53024D711EBB}"/>
              </a:ext>
            </a:extLst>
          </p:cNvPr>
          <p:cNvSpPr txBox="1"/>
          <p:nvPr/>
        </p:nvSpPr>
        <p:spPr>
          <a:xfrm>
            <a:off x="3799788" y="4359884"/>
            <a:ext cx="217239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Histograma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de variação dos pixels internos à massa d’água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F881C44-7438-4482-9C5A-FD1CF75B2917}"/>
              </a:ext>
            </a:extLst>
          </p:cNvPr>
          <p:cNvSpPr txBox="1"/>
          <p:nvPr/>
        </p:nvSpPr>
        <p:spPr>
          <a:xfrm>
            <a:off x="9965991" y="3321278"/>
            <a:ext cx="197684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Cálculo dos histogramas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foi implementado em </a:t>
            </a:r>
            <a:r>
              <a:rPr kumimoji="0" lang="pt-BR" sz="14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ArcPy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21433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de volume: como diferenciar?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358885"/>
            <a:ext cx="11153047" cy="25685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partir do histograma de frequência absoluta, foram testados vários critérios para diferenciar os reservatórios quanto a anterioridade ou posterioridade ao SRTM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Melhor resultado: frequência relativa de 10% 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ou seja, sempre que uma classe de altitude representa mais do que 10% do total de pixels, considera-se que havia água acumulada em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/2000, e essa classe de altitude representa o NA naquela data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 a classe imediatamente posterior representasse um percentual similar (até 5% menor), este passa a ser o NA correspondente (para levar em conta a imprecisão altimétrica do SRTM e fatores como vento, remanso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Já a área inundada em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 é obtida pelo percentual de inundação multiplicado pela área inundada máxima</a:t>
            </a: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DE5746-8A7B-4650-908F-44FFCA00088D}"/>
              </a:ext>
            </a:extLst>
          </p:cNvPr>
          <p:cNvSpPr txBox="1"/>
          <p:nvPr/>
        </p:nvSpPr>
        <p:spPr>
          <a:xfrm>
            <a:off x="5381469" y="5811912"/>
            <a:ext cx="394241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Interpretação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dos histogramas, diferenciação e cálculo dos volumes foram implementados em um script MATLAB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77B16E3B-1EB0-4A33-90BD-2A6E3CFA8DFD}"/>
              </a:ext>
            </a:extLst>
          </p:cNvPr>
          <p:cNvCxnSpPr>
            <a:cxnSpLocks/>
          </p:cNvCxnSpPr>
          <p:nvPr/>
        </p:nvCxnSpPr>
        <p:spPr>
          <a:xfrm>
            <a:off x="6445770" y="5246557"/>
            <a:ext cx="239843" cy="682808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69345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Condições hidrológicas em </a:t>
            </a:r>
            <a:r>
              <a:rPr lang="pt-BR" dirty="0" err="1"/>
              <a:t>fev</a:t>
            </a:r>
            <a:r>
              <a:rPr lang="pt-BR" dirty="0"/>
              <a:t>/2000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0F30B6E-DBB4-4F7A-AD32-88BDB63D4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807" y="1148223"/>
            <a:ext cx="4736890" cy="52536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4377B54-8F6F-482F-9E6F-DD749A8918A5}"/>
              </a:ext>
            </a:extLst>
          </p:cNvPr>
          <p:cNvSpPr txBox="1"/>
          <p:nvPr/>
        </p:nvSpPr>
        <p:spPr>
          <a:xfrm>
            <a:off x="3876154" y="6428437"/>
            <a:ext cx="368049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Chuva acumulada em </a:t>
            </a:r>
            <a:r>
              <a:rPr kumimoji="0" lang="pt-B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jan-fev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/2000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5440DB80-E82A-4368-82C8-49A64089077F}"/>
              </a:ext>
            </a:extLst>
          </p:cNvPr>
          <p:cNvCxnSpPr>
            <a:cxnSpLocks/>
          </p:cNvCxnSpPr>
          <p:nvPr/>
        </p:nvCxnSpPr>
        <p:spPr>
          <a:xfrm flipV="1">
            <a:off x="7854846" y="2413416"/>
            <a:ext cx="959370" cy="464695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C4C584-5766-4FCD-9B36-06E5612A36FD}"/>
              </a:ext>
            </a:extLst>
          </p:cNvPr>
          <p:cNvSpPr txBox="1"/>
          <p:nvPr/>
        </p:nvSpPr>
        <p:spPr>
          <a:xfrm>
            <a:off x="8803272" y="2208867"/>
            <a:ext cx="195966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Reservatórios mais secos no NE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E2775C3-4974-4DB1-9792-6C5E2A0EF6A0}"/>
              </a:ext>
            </a:extLst>
          </p:cNvPr>
          <p:cNvCxnSpPr>
            <a:cxnSpLocks/>
          </p:cNvCxnSpPr>
          <p:nvPr/>
        </p:nvCxnSpPr>
        <p:spPr>
          <a:xfrm flipH="1">
            <a:off x="2848131" y="5929365"/>
            <a:ext cx="2492374" cy="379591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206E761-A087-47E5-8C41-61D6082BF723}"/>
              </a:ext>
            </a:extLst>
          </p:cNvPr>
          <p:cNvSpPr txBox="1"/>
          <p:nvPr/>
        </p:nvSpPr>
        <p:spPr>
          <a:xfrm>
            <a:off x="239841" y="5916601"/>
            <a:ext cx="27282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Reservatórios pequenos mais secos no RS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DB700DE3-C791-490F-A473-7066337EB975}"/>
              </a:ext>
            </a:extLst>
          </p:cNvPr>
          <p:cNvCxnSpPr>
            <a:cxnSpLocks/>
          </p:cNvCxnSpPr>
          <p:nvPr/>
        </p:nvCxnSpPr>
        <p:spPr>
          <a:xfrm flipH="1">
            <a:off x="2458388" y="3491719"/>
            <a:ext cx="3252864" cy="551384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79289DC9-BC12-41B5-B860-C2857E16FBFB}"/>
              </a:ext>
            </a:extLst>
          </p:cNvPr>
          <p:cNvSpPr txBox="1"/>
          <p:nvPr/>
        </p:nvSpPr>
        <p:spPr>
          <a:xfrm>
            <a:off x="427219" y="3988585"/>
            <a:ext cx="272821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Reservatórios pequenos cheios no CO e N</a:t>
            </a:r>
          </a:p>
        </p:txBody>
      </p:sp>
    </p:spTree>
    <p:extLst>
      <p:ext uri="{BB962C8B-B14F-4D97-AF65-F5344CB8AC3E}">
        <p14:creationId xmlns:p14="http://schemas.microsoft.com/office/powerpoint/2010/main" val="1243411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400738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Fluxograma de cálculo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558C282-0FC3-4494-8C5C-62A5040E5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492" y="117856"/>
            <a:ext cx="5340053" cy="65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400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de volume: resultados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284FFEB-7673-4DC3-B67A-ED97840C9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14" y="1601948"/>
            <a:ext cx="7398527" cy="4618970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CE6354D-C898-471C-A9C2-9EE352686A24}"/>
              </a:ext>
            </a:extLst>
          </p:cNvPr>
          <p:cNvCxnSpPr/>
          <p:nvPr/>
        </p:nvCxnSpPr>
        <p:spPr>
          <a:xfrm flipV="1">
            <a:off x="7105338" y="2788170"/>
            <a:ext cx="1019331" cy="640830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DB94C1-1429-4E1D-BA4A-5FFA590FE13C}"/>
              </a:ext>
            </a:extLst>
          </p:cNvPr>
          <p:cNvSpPr txBox="1"/>
          <p:nvPr/>
        </p:nvSpPr>
        <p:spPr>
          <a:xfrm>
            <a:off x="8124669" y="2495411"/>
            <a:ext cx="284813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Coef</a:t>
            </a:r>
            <a:r>
              <a:rPr lang="pt-BR" dirty="0"/>
              <a:t>. Angular&lt;1: indica subestimativa de 5% em média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55171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Inconsistências que afetam as estimativas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358885"/>
            <a:ext cx="11391016" cy="25685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alguns casos, a área inundada não foi delimitada na condição de reservatório cheio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Os dados de validação (altura e volume) por sua vez, são dados de projeto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Como o NA máximo é definido pela área inundada, isso afeta a altura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 no caso do volume, afeta duplamente, tanto pela altura quanto pela área inundada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Não foi feita uma pesquisa exaustiva dessa situação, porém ela ocorre com frequência em açudes recentes no semiárido, que ainda não verteram ou verteram após a digitalização da SPR</a:t>
            </a: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E73A887-F777-491A-BC02-9365E489B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83" y="4263125"/>
            <a:ext cx="4617720" cy="204216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93B7815-4853-4725-9AB6-57ABEFD73A33}"/>
              </a:ext>
            </a:extLst>
          </p:cNvPr>
          <p:cNvPicPr/>
          <p:nvPr/>
        </p:nvPicPr>
        <p:blipFill rotWithShape="1">
          <a:blip r:embed="rId6"/>
          <a:srcRect l="14772" t="25473" r="17584" b="21857"/>
          <a:stretch/>
        </p:blipFill>
        <p:spPr bwMode="auto">
          <a:xfrm>
            <a:off x="5559405" y="4284715"/>
            <a:ext cx="4613275" cy="2020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245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Confiabilidade das estimativas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358885"/>
            <a:ext cx="5844655" cy="49464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fatores afetam a precisão da estimativa de altura e volume: 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imprecisões no SRTM;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porte do reservatório;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particularidades do arranjo da barragem/reservatório;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simplificações da metodologia;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acumulação ou não de água em </a:t>
            </a:r>
            <a:r>
              <a:rPr lang="pt-BR" sz="16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Dois desses fatores podem ser quantificados para uma avaliação da confiabilidade da estimativa: 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Porte (quanto maior, melhor a precisão)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percentual de inundação em </a:t>
            </a:r>
            <a:r>
              <a:rPr lang="pt-BR" sz="16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 (quanto maior, pior a precisão)</a:t>
            </a: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E74D68B-879E-4D64-B4E3-F4D424C35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516" y="2264827"/>
            <a:ext cx="5608320" cy="349758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1187366-89ED-40CB-9916-EE855A6CE8CD}"/>
              </a:ext>
            </a:extLst>
          </p:cNvPr>
          <p:cNvSpPr txBox="1"/>
          <p:nvPr/>
        </p:nvSpPr>
        <p:spPr>
          <a:xfrm>
            <a:off x="7959778" y="1835616"/>
            <a:ext cx="28481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Ábaco de confiabilidade</a:t>
            </a:r>
          </a:p>
        </p:txBody>
      </p:sp>
    </p:spTree>
    <p:extLst>
      <p:ext uri="{BB962C8B-B14F-4D97-AF65-F5344CB8AC3E}">
        <p14:creationId xmlns:p14="http://schemas.microsoft.com/office/powerpoint/2010/main" val="2031210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Confiabilidade das estimativas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95E65FD-9B10-486E-B5D7-A660BF38A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164" y="1148224"/>
            <a:ext cx="4802521" cy="29904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78DEE1-9BB2-4880-B812-167DFFD64B20}"/>
              </a:ext>
            </a:extLst>
          </p:cNvPr>
          <p:cNvSpPr txBox="1"/>
          <p:nvPr/>
        </p:nvSpPr>
        <p:spPr>
          <a:xfrm>
            <a:off x="1226358" y="4111466"/>
            <a:ext cx="28481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Confiabilidade alta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012428-3793-442A-ABA6-09B227BF66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680" y="1548384"/>
            <a:ext cx="4541479" cy="282793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57A0EA-DD5D-4221-B0E3-8B68435BC921}"/>
              </a:ext>
            </a:extLst>
          </p:cNvPr>
          <p:cNvSpPr txBox="1"/>
          <p:nvPr/>
        </p:nvSpPr>
        <p:spPr>
          <a:xfrm>
            <a:off x="9036215" y="4344002"/>
            <a:ext cx="28481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Confiabilidade média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BA28CA-B5D1-40B0-B8C7-E93DDF95D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598" y="4138712"/>
            <a:ext cx="4198408" cy="261431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1AF0757-A706-40A5-83A1-2B56D94439C1}"/>
              </a:ext>
            </a:extLst>
          </p:cNvPr>
          <p:cNvSpPr txBox="1"/>
          <p:nvPr/>
        </p:nvSpPr>
        <p:spPr>
          <a:xfrm>
            <a:off x="1558622" y="6139066"/>
            <a:ext cx="284813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Confiabilidade baixa</a:t>
            </a:r>
          </a:p>
        </p:txBody>
      </p:sp>
    </p:spTree>
    <p:extLst>
      <p:ext uri="{BB962C8B-B14F-4D97-AF65-F5344CB8AC3E}">
        <p14:creationId xmlns:p14="http://schemas.microsoft.com/office/powerpoint/2010/main" val="3145482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E9362D-1300-40BE-8A58-D4A4A523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06" r="19006"/>
          <a:stretch/>
        </p:blipFill>
        <p:spPr>
          <a:xfrm>
            <a:off x="5756224" y="1358885"/>
            <a:ext cx="5200078" cy="4873941"/>
          </a:xfrm>
          <a:prstGeom prst="rect">
            <a:avLst/>
          </a:prstGeom>
        </p:spPr>
      </p:pic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Aplicação aos empreendimentos fiscalizadas pela ANA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4" y="1358885"/>
            <a:ext cx="5514871" cy="49464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 fim, a metodologia foi aplicada às 611 massas d’água situadas em rios de domínio da União, onde não se conhece altura e volume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 ponto de vista do volume, nenhum seria incluído na PNSB, uma vez que o maior volume foi de 1,8 hm³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 ponto de vista da altura, 18 barragens foram estimadas como tendo mais de 15m</a:t>
            </a: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93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Mapa&#10;&#10;Descrição gerada automaticamente">
            <a:extLst>
              <a:ext uri="{FF2B5EF4-FFF2-40B4-BE49-F238E27FC236}">
                <a16:creationId xmlns:a16="http://schemas.microsoft.com/office/drawing/2014/main" id="{971CBDAA-9894-45F9-8776-ECC3D60AF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16231" r="2855" b="13541"/>
          <a:stretch/>
        </p:blipFill>
        <p:spPr>
          <a:xfrm>
            <a:off x="7621854" y="1062316"/>
            <a:ext cx="4508500" cy="4816249"/>
          </a:xfrm>
          <a:prstGeom prst="rect">
            <a:avLst/>
          </a:prstGeom>
        </p:spPr>
      </p:pic>
      <p:sp>
        <p:nvSpPr>
          <p:cNvPr id="990" name="MAPA DO BRASIL"/>
          <p:cNvSpPr txBox="1"/>
          <p:nvPr/>
        </p:nvSpPr>
        <p:spPr>
          <a:xfrm>
            <a:off x="391253" y="449512"/>
            <a:ext cx="5704747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Contextualização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Espaço Reservado para Conteúdo 2">
            <a:extLst>
              <a:ext uri="{FF2B5EF4-FFF2-40B4-BE49-F238E27FC236}">
                <a16:creationId xmlns:a16="http://schemas.microsoft.com/office/drawing/2014/main" id="{599FC33D-186C-4CE5-BB8A-A35EE74CCB7E}"/>
              </a:ext>
            </a:extLst>
          </p:cNvPr>
          <p:cNvSpPr txBox="1">
            <a:spLocks/>
          </p:cNvSpPr>
          <p:nvPr/>
        </p:nvSpPr>
        <p:spPr>
          <a:xfrm>
            <a:off x="391253" y="1322698"/>
            <a:ext cx="7482747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SNISB tem 17615 barragens com volume conhecido e 9959 com altura conhecida</a:t>
            </a:r>
          </a:p>
          <a:p>
            <a:pPr lvl="0"/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Shape “Massas d’água – versão 2019” da SPR contém 174526 feições do tipo “Artificial”</a:t>
            </a:r>
          </a:p>
          <a:p>
            <a:pPr lvl="0"/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Volume é conhecido em somente 3662 destes (2%) e altura em 3232</a:t>
            </a:r>
          </a:p>
          <a:p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Há a necessidade de estimar, mesmo que de forma aproximada, o volume e a altura dos &gt; 170 mil espelhos onde essa informação é desconhecida</a:t>
            </a:r>
          </a:p>
          <a:p>
            <a:pPr lvl="0"/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Destes, 611 são em rios de domínio da União, e portanto a fiscalização é da ANA</a:t>
            </a:r>
          </a:p>
          <a:p>
            <a:pPr lvl="0"/>
            <a:r>
              <a:rPr lang="pt-BR" sz="18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Essa estimativa permitiria um preenchimento preliminar do SNISB, a priorização das ações de campo, </a:t>
            </a:r>
            <a:r>
              <a:rPr lang="pt-BR" sz="18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pt-BR" sz="1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1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1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290C08B-A17F-4C86-BF1D-71D295D27553}"/>
              </a:ext>
            </a:extLst>
          </p:cNvPr>
          <p:cNvSpPr txBox="1"/>
          <p:nvPr/>
        </p:nvSpPr>
        <p:spPr>
          <a:xfrm>
            <a:off x="977900" y="5709517"/>
            <a:ext cx="594360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Objetivo: estimar essas características de escritório, a partir das variáveis/informações de que se dispõe no shape de “massas d’água”</a:t>
            </a:r>
          </a:p>
        </p:txBody>
      </p:sp>
    </p:spTree>
    <p:extLst>
      <p:ext uri="{BB962C8B-B14F-4D97-AF65-F5344CB8AC3E}">
        <p14:creationId xmlns:p14="http://schemas.microsoft.com/office/powerpoint/2010/main" val="211894941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170915" y="339343"/>
            <a:ext cx="1033917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Conclusões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4" y="1358885"/>
            <a:ext cx="10000329" cy="49464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Esta metodologia está disponível para os órgãos fiscalizadores, caso desejem preencher o SNISB com base nela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metodologia possui imprecisões, mas se considera que é a melhor informação atualmente disponível, considerando o foco em segurança de barragens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Quais outras potenciais utilizações dessa informação, além do preenchimento do SNISB?</a:t>
            </a:r>
          </a:p>
          <a:p>
            <a:pPr mar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569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de altura: limitações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7656723" y="1487798"/>
            <a:ext cx="4043190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Imprecisões podem ocorrer em arranjos com trecho de vazão reduzida como esse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8FAABA-E535-4D5E-A4EA-13608F723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9" y="1385834"/>
            <a:ext cx="7155335" cy="4805646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8B89AE8-A904-43D4-B948-CF8A90C95CAD}"/>
              </a:ext>
            </a:extLst>
          </p:cNvPr>
          <p:cNvSpPr/>
          <p:nvPr/>
        </p:nvSpPr>
        <p:spPr>
          <a:xfrm rot="1626602">
            <a:off x="2003376" y="1597356"/>
            <a:ext cx="1760192" cy="680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65B965-A4EA-43D2-920A-A08145DC9621}"/>
              </a:ext>
            </a:extLst>
          </p:cNvPr>
          <p:cNvSpPr txBox="1"/>
          <p:nvPr/>
        </p:nvSpPr>
        <p:spPr>
          <a:xfrm>
            <a:off x="2299462" y="6283146"/>
            <a:ext cx="1756891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UHE Salto </a:t>
            </a:r>
            <a:r>
              <a:rPr kumimoji="0" lang="pt-BR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Curucaca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3358775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roup"/>
          <p:cNvGrpSpPr/>
          <p:nvPr/>
        </p:nvGrpSpPr>
        <p:grpSpPr>
          <a:xfrm rot="9864852" flipH="1">
            <a:off x="-6499095" y="-4126674"/>
            <a:ext cx="19615806" cy="19320403"/>
            <a:chOff x="15996" y="-1465166"/>
            <a:chExt cx="19615804" cy="19320402"/>
          </a:xfrm>
        </p:grpSpPr>
        <p:sp>
          <p:nvSpPr>
            <p:cNvPr id="1003" name="Shape"/>
            <p:cNvSpPr/>
            <p:nvPr/>
          </p:nvSpPr>
          <p:spPr>
            <a:xfrm rot="8503613" flipH="1">
              <a:off x="2126733" y="2339783"/>
              <a:ext cx="15228287" cy="1209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62" y="20714"/>
                    <a:pt x="2034" y="19659"/>
                    <a:pt x="2883" y="18472"/>
                  </a:cubicBezTo>
                  <a:cubicBezTo>
                    <a:pt x="3845" y="17126"/>
                    <a:pt x="4635" y="15630"/>
                    <a:pt x="5233" y="14048"/>
                  </a:cubicBezTo>
                  <a:cubicBezTo>
                    <a:pt x="5835" y="12454"/>
                    <a:pt x="6256" y="10750"/>
                    <a:pt x="7234" y="9395"/>
                  </a:cubicBezTo>
                  <a:cubicBezTo>
                    <a:pt x="9340" y="6482"/>
                    <a:pt x="12620" y="6561"/>
                    <a:pt x="15526" y="5532"/>
                  </a:cubicBezTo>
                  <a:cubicBezTo>
                    <a:pt x="17644" y="4782"/>
                    <a:pt x="19672" y="3319"/>
                    <a:pt x="21029" y="1084"/>
                  </a:cubicBezTo>
                  <a:cubicBezTo>
                    <a:pt x="21240" y="736"/>
                    <a:pt x="21431" y="374"/>
                    <a:pt x="21600" y="0"/>
                  </a:cubicBezTo>
                  <a:lnTo>
                    <a:pt x="20281" y="1957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82B3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1004" name="Shape"/>
            <p:cNvSpPr/>
            <p:nvPr/>
          </p:nvSpPr>
          <p:spPr>
            <a:xfrm rot="8503613" flipH="1">
              <a:off x="2200531" y="2137527"/>
              <a:ext cx="15228287" cy="1209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62" y="20714"/>
                    <a:pt x="2034" y="19659"/>
                    <a:pt x="2883" y="18472"/>
                  </a:cubicBezTo>
                  <a:cubicBezTo>
                    <a:pt x="3845" y="17126"/>
                    <a:pt x="4635" y="15630"/>
                    <a:pt x="5233" y="14048"/>
                  </a:cubicBezTo>
                  <a:cubicBezTo>
                    <a:pt x="5835" y="12454"/>
                    <a:pt x="6256" y="10750"/>
                    <a:pt x="7234" y="9395"/>
                  </a:cubicBezTo>
                  <a:cubicBezTo>
                    <a:pt x="9340" y="6482"/>
                    <a:pt x="12620" y="6561"/>
                    <a:pt x="15526" y="5532"/>
                  </a:cubicBezTo>
                  <a:cubicBezTo>
                    <a:pt x="17644" y="4782"/>
                    <a:pt x="19672" y="3319"/>
                    <a:pt x="21029" y="1084"/>
                  </a:cubicBezTo>
                  <a:cubicBezTo>
                    <a:pt x="21240" y="736"/>
                    <a:pt x="21431" y="374"/>
                    <a:pt x="21600" y="0"/>
                  </a:cubicBezTo>
                  <a:lnTo>
                    <a:pt x="20281" y="1957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790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/>
              </a:pPr>
              <a:endParaRPr/>
            </a:p>
          </p:txBody>
        </p:sp>
        <p:sp>
          <p:nvSpPr>
            <p:cNvPr id="1005" name="Shape"/>
            <p:cNvSpPr/>
            <p:nvPr/>
          </p:nvSpPr>
          <p:spPr>
            <a:xfrm rot="8503613" flipH="1">
              <a:off x="2292779" y="1950829"/>
              <a:ext cx="15228287" cy="12099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62" y="20714"/>
                    <a:pt x="2034" y="19659"/>
                    <a:pt x="2883" y="18472"/>
                  </a:cubicBezTo>
                  <a:cubicBezTo>
                    <a:pt x="3845" y="17126"/>
                    <a:pt x="4635" y="15630"/>
                    <a:pt x="5233" y="14048"/>
                  </a:cubicBezTo>
                  <a:cubicBezTo>
                    <a:pt x="5835" y="12454"/>
                    <a:pt x="6256" y="10750"/>
                    <a:pt x="7234" y="9395"/>
                  </a:cubicBezTo>
                  <a:cubicBezTo>
                    <a:pt x="9340" y="6482"/>
                    <a:pt x="12620" y="6561"/>
                    <a:pt x="15526" y="5532"/>
                  </a:cubicBezTo>
                  <a:cubicBezTo>
                    <a:pt x="17644" y="4782"/>
                    <a:pt x="19672" y="3319"/>
                    <a:pt x="21029" y="1084"/>
                  </a:cubicBezTo>
                  <a:cubicBezTo>
                    <a:pt x="21240" y="736"/>
                    <a:pt x="21431" y="374"/>
                    <a:pt x="21600" y="0"/>
                  </a:cubicBezTo>
                  <a:lnTo>
                    <a:pt x="20281" y="1957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63B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1600"/>
              </a:pPr>
              <a:endParaRPr/>
            </a:p>
          </p:txBody>
        </p:sp>
      </p:grpSp>
      <p:sp>
        <p:nvSpPr>
          <p:cNvPr id="1007" name="Rectangle"/>
          <p:cNvSpPr/>
          <p:nvPr/>
        </p:nvSpPr>
        <p:spPr>
          <a:xfrm>
            <a:off x="10746053" y="4270928"/>
            <a:ext cx="2145276" cy="3458105"/>
          </a:xfrm>
          <a:prstGeom prst="rect">
            <a:avLst/>
          </a:prstGeom>
          <a:solidFill>
            <a:srgbClr val="263B80"/>
          </a:solidFill>
          <a:ln w="12700">
            <a:solidFill>
              <a:srgbClr val="263B8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008" name="Circle"/>
          <p:cNvSpPr/>
          <p:nvPr/>
        </p:nvSpPr>
        <p:spPr>
          <a:xfrm>
            <a:off x="5554455" y="3004081"/>
            <a:ext cx="1079293" cy="1079293"/>
          </a:xfrm>
          <a:prstGeom prst="ellipse">
            <a:avLst/>
          </a:prstGeom>
          <a:solidFill>
            <a:srgbClr val="0F6FC6"/>
          </a:solidFill>
          <a:ln w="381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9" name="Circle"/>
          <p:cNvSpPr/>
          <p:nvPr/>
        </p:nvSpPr>
        <p:spPr>
          <a:xfrm>
            <a:off x="2162428" y="3004081"/>
            <a:ext cx="1079293" cy="1079293"/>
          </a:xfrm>
          <a:prstGeom prst="ellipse">
            <a:avLst/>
          </a:prstGeom>
          <a:solidFill>
            <a:srgbClr val="0F6FC6"/>
          </a:solidFill>
          <a:ln w="381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0" name="(61) 2109-5400 / 5252"/>
          <p:cNvSpPr txBox="1"/>
          <p:nvPr/>
        </p:nvSpPr>
        <p:spPr>
          <a:xfrm>
            <a:off x="1770015" y="5013997"/>
            <a:ext cx="183471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r>
              <a:t>(61) 2109-5400 / 5252</a:t>
            </a:r>
          </a:p>
        </p:txBody>
      </p:sp>
      <p:sp>
        <p:nvSpPr>
          <p:cNvPr id="1011" name="Setor Policial (SPO), Área 5, Quadra 3, Blocos B, L, M, N, O e T,…"/>
          <p:cNvSpPr txBox="1"/>
          <p:nvPr/>
        </p:nvSpPr>
        <p:spPr>
          <a:xfrm>
            <a:off x="8376225" y="5013997"/>
            <a:ext cx="221981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ct val="150000"/>
              </a:lnSpc>
              <a:defRPr sz="1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Setor Policial (SPO), Área 5, Quadra 3, Blocos B, L, M, N, O e T,</a:t>
            </a:r>
          </a:p>
          <a:p>
            <a:pPr algn="ctr">
              <a:lnSpc>
                <a:spcPct val="150000"/>
              </a:lnSpc>
              <a:defRPr sz="1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pPr>
            <a:r>
              <a:t>Brasília (DF), 70610-200. </a:t>
            </a:r>
          </a:p>
        </p:txBody>
      </p:sp>
      <p:sp>
        <p:nvSpPr>
          <p:cNvPr id="1012" name="TELEFONE"/>
          <p:cNvSpPr txBox="1"/>
          <p:nvPr/>
        </p:nvSpPr>
        <p:spPr>
          <a:xfrm>
            <a:off x="1941994" y="4511164"/>
            <a:ext cx="1490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TELEFONE</a:t>
            </a:r>
          </a:p>
        </p:txBody>
      </p:sp>
      <p:sp>
        <p:nvSpPr>
          <p:cNvPr id="1013" name="ENDEREÇO"/>
          <p:cNvSpPr txBox="1"/>
          <p:nvPr/>
        </p:nvSpPr>
        <p:spPr>
          <a:xfrm>
            <a:off x="8740750" y="4511164"/>
            <a:ext cx="149076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 sz="1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ENDEREÇO</a:t>
            </a:r>
          </a:p>
        </p:txBody>
      </p:sp>
      <p:sp>
        <p:nvSpPr>
          <p:cNvPr id="1014" name="@anagovbr"/>
          <p:cNvSpPr txBox="1"/>
          <p:nvPr/>
        </p:nvSpPr>
        <p:spPr>
          <a:xfrm>
            <a:off x="5341372" y="4485764"/>
            <a:ext cx="149076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defRPr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@anagovbr</a:t>
            </a:r>
          </a:p>
        </p:txBody>
      </p:sp>
      <p:sp>
        <p:nvSpPr>
          <p:cNvPr id="1015" name="Line"/>
          <p:cNvSpPr/>
          <p:nvPr/>
        </p:nvSpPr>
        <p:spPr>
          <a:xfrm>
            <a:off x="1941994" y="4928296"/>
            <a:ext cx="1490761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/>
            </a:pPr>
            <a:endParaRPr/>
          </a:p>
        </p:txBody>
      </p:sp>
      <p:sp>
        <p:nvSpPr>
          <p:cNvPr id="1016" name="Line"/>
          <p:cNvSpPr/>
          <p:nvPr/>
        </p:nvSpPr>
        <p:spPr>
          <a:xfrm>
            <a:off x="8740750" y="4928296"/>
            <a:ext cx="1490761" cy="1"/>
          </a:xfrm>
          <a:prstGeom prst="line">
            <a:avLst/>
          </a:prstGeom>
          <a:ln w="6350">
            <a:solidFill>
              <a:srgbClr val="FFFFFF"/>
            </a:solidFill>
            <a:miter lim="400000"/>
          </a:ln>
        </p:spPr>
        <p:txBody>
          <a:bodyPr lIns="0" tIns="0" rIns="0" bIns="0"/>
          <a:lstStyle/>
          <a:p>
            <a:pPr defTabSz="457200">
              <a:defRPr sz="1200"/>
            </a:pPr>
            <a:endParaRPr/>
          </a:p>
        </p:txBody>
      </p:sp>
      <p:sp>
        <p:nvSpPr>
          <p:cNvPr id="1017" name="FALE COM A ANA"/>
          <p:cNvSpPr txBox="1"/>
          <p:nvPr/>
        </p:nvSpPr>
        <p:spPr>
          <a:xfrm>
            <a:off x="3243627" y="1156471"/>
            <a:ext cx="5704746" cy="663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tabLst>
                <a:tab pos="2921000" algn="l"/>
              </a:tabLst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>
                <a:solidFill>
                  <a:srgbClr val="BFBFB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FALE COM A</a:t>
            </a:r>
            <a:r>
              <a:t> ANA</a:t>
            </a:r>
          </a:p>
        </p:txBody>
      </p:sp>
      <p:sp>
        <p:nvSpPr>
          <p:cNvPr id="1018" name="Circle"/>
          <p:cNvSpPr/>
          <p:nvPr/>
        </p:nvSpPr>
        <p:spPr>
          <a:xfrm>
            <a:off x="8946484" y="3004081"/>
            <a:ext cx="1079293" cy="1079293"/>
          </a:xfrm>
          <a:prstGeom prst="ellipse">
            <a:avLst/>
          </a:prstGeom>
          <a:solidFill>
            <a:srgbClr val="0F6FC6"/>
          </a:solidFill>
          <a:ln w="38100">
            <a:solidFill>
              <a:srgbClr val="FFFFFF"/>
            </a:solidFill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9" name="Shape"/>
          <p:cNvSpPr/>
          <p:nvPr/>
        </p:nvSpPr>
        <p:spPr>
          <a:xfrm>
            <a:off x="9376011" y="3393771"/>
            <a:ext cx="219175" cy="350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7" h="21600" extrusionOk="0">
                <a:moveTo>
                  <a:pt x="9873" y="2728"/>
                </a:moveTo>
                <a:cubicBezTo>
                  <a:pt x="11291" y="2728"/>
                  <a:pt x="13009" y="3120"/>
                  <a:pt x="14155" y="3905"/>
                </a:cubicBezTo>
                <a:cubicBezTo>
                  <a:pt x="15000" y="4671"/>
                  <a:pt x="15846" y="5643"/>
                  <a:pt x="15846" y="6820"/>
                </a:cubicBezTo>
                <a:cubicBezTo>
                  <a:pt x="15846" y="7792"/>
                  <a:pt x="15000" y="8763"/>
                  <a:pt x="14155" y="9548"/>
                </a:cubicBezTo>
                <a:cubicBezTo>
                  <a:pt x="13855" y="9735"/>
                  <a:pt x="11864" y="11099"/>
                  <a:pt x="9873" y="13248"/>
                </a:cubicBezTo>
                <a:cubicBezTo>
                  <a:pt x="7882" y="11099"/>
                  <a:pt x="5891" y="9735"/>
                  <a:pt x="5618" y="9548"/>
                </a:cubicBezTo>
                <a:cubicBezTo>
                  <a:pt x="4473" y="8763"/>
                  <a:pt x="3928" y="7792"/>
                  <a:pt x="3928" y="6820"/>
                </a:cubicBezTo>
                <a:cubicBezTo>
                  <a:pt x="3928" y="5643"/>
                  <a:pt x="4473" y="4671"/>
                  <a:pt x="5618" y="3905"/>
                </a:cubicBezTo>
                <a:cubicBezTo>
                  <a:pt x="6764" y="3120"/>
                  <a:pt x="8182" y="2728"/>
                  <a:pt x="9873" y="2728"/>
                </a:cubicBezTo>
                <a:lnTo>
                  <a:pt x="9873" y="0"/>
                </a:lnTo>
                <a:cubicBezTo>
                  <a:pt x="7337" y="0"/>
                  <a:pt x="4773" y="598"/>
                  <a:pt x="2782" y="1962"/>
                </a:cubicBezTo>
                <a:cubicBezTo>
                  <a:pt x="-927" y="4671"/>
                  <a:pt x="-927" y="8969"/>
                  <a:pt x="2782" y="11491"/>
                </a:cubicBezTo>
                <a:cubicBezTo>
                  <a:pt x="2782" y="11491"/>
                  <a:pt x="9873" y="16163"/>
                  <a:pt x="9873" y="21600"/>
                </a:cubicBezTo>
                <a:cubicBezTo>
                  <a:pt x="9873" y="16163"/>
                  <a:pt x="16691" y="11491"/>
                  <a:pt x="16691" y="11491"/>
                </a:cubicBezTo>
                <a:cubicBezTo>
                  <a:pt x="20673" y="8969"/>
                  <a:pt x="20673" y="4671"/>
                  <a:pt x="16691" y="1962"/>
                </a:cubicBezTo>
                <a:cubicBezTo>
                  <a:pt x="15000" y="598"/>
                  <a:pt x="12437" y="0"/>
                  <a:pt x="9873" y="0"/>
                </a:cubicBezTo>
                <a:lnTo>
                  <a:pt x="9873" y="272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0" name="www.ana.gov.br"/>
          <p:cNvSpPr txBox="1"/>
          <p:nvPr/>
        </p:nvSpPr>
        <p:spPr>
          <a:xfrm>
            <a:off x="4931257" y="6302736"/>
            <a:ext cx="232948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www.ana.gov.br</a:t>
            </a:r>
          </a:p>
        </p:txBody>
      </p:sp>
      <p:grpSp>
        <p:nvGrpSpPr>
          <p:cNvPr id="1026" name="Group"/>
          <p:cNvGrpSpPr/>
          <p:nvPr/>
        </p:nvGrpSpPr>
        <p:grpSpPr>
          <a:xfrm>
            <a:off x="4986095" y="5055260"/>
            <a:ext cx="2219810" cy="320041"/>
            <a:chOff x="0" y="0"/>
            <a:chExt cx="2219809" cy="320039"/>
          </a:xfrm>
        </p:grpSpPr>
        <p:pic>
          <p:nvPicPr>
            <p:cNvPr id="102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943" y="0"/>
              <a:ext cx="320040" cy="320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4827" y="0"/>
              <a:ext cx="320040" cy="320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3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9884" y="0"/>
              <a:ext cx="320041" cy="320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4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9769" y="0"/>
              <a:ext cx="320041" cy="320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5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20040" cy="320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7" name="Shape"/>
          <p:cNvSpPr/>
          <p:nvPr/>
        </p:nvSpPr>
        <p:spPr>
          <a:xfrm>
            <a:off x="5946271" y="3417540"/>
            <a:ext cx="299458" cy="302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790"/>
                  <a:pt x="0" y="10800"/>
                </a:cubicBezTo>
                <a:cubicBezTo>
                  <a:pt x="0" y="16810"/>
                  <a:pt x="4790" y="21600"/>
                  <a:pt x="10800" y="21600"/>
                </a:cubicBezTo>
                <a:cubicBezTo>
                  <a:pt x="16810" y="21600"/>
                  <a:pt x="21600" y="16810"/>
                  <a:pt x="21600" y="10800"/>
                </a:cubicBezTo>
                <a:cubicBezTo>
                  <a:pt x="21600" y="4790"/>
                  <a:pt x="16810" y="0"/>
                  <a:pt x="10800" y="0"/>
                </a:cubicBezTo>
                <a:close/>
                <a:moveTo>
                  <a:pt x="20018" y="10800"/>
                </a:moveTo>
                <a:cubicBezTo>
                  <a:pt x="20018" y="13195"/>
                  <a:pt x="19205" y="14822"/>
                  <a:pt x="18030" y="16403"/>
                </a:cubicBezTo>
                <a:cubicBezTo>
                  <a:pt x="17623" y="16403"/>
                  <a:pt x="17217" y="15590"/>
                  <a:pt x="17623" y="14822"/>
                </a:cubicBezTo>
                <a:cubicBezTo>
                  <a:pt x="18030" y="14008"/>
                  <a:pt x="18030" y="12427"/>
                  <a:pt x="18030" y="11613"/>
                </a:cubicBezTo>
                <a:cubicBezTo>
                  <a:pt x="18030" y="10800"/>
                  <a:pt x="17623" y="9218"/>
                  <a:pt x="16810" y="9218"/>
                </a:cubicBezTo>
                <a:cubicBezTo>
                  <a:pt x="15635" y="9218"/>
                  <a:pt x="15228" y="9218"/>
                  <a:pt x="14415" y="8044"/>
                </a:cubicBezTo>
                <a:cubicBezTo>
                  <a:pt x="13602" y="5603"/>
                  <a:pt x="16810" y="5197"/>
                  <a:pt x="15635" y="3977"/>
                </a:cubicBezTo>
                <a:cubicBezTo>
                  <a:pt x="15228" y="3615"/>
                  <a:pt x="13602" y="5197"/>
                  <a:pt x="13240" y="2802"/>
                </a:cubicBezTo>
                <a:lnTo>
                  <a:pt x="13602" y="2395"/>
                </a:lnTo>
                <a:cubicBezTo>
                  <a:pt x="17217" y="3615"/>
                  <a:pt x="20018" y="6778"/>
                  <a:pt x="20018" y="10800"/>
                </a:cubicBezTo>
                <a:close/>
                <a:moveTo>
                  <a:pt x="9580" y="1988"/>
                </a:moveTo>
                <a:cubicBezTo>
                  <a:pt x="9218" y="2395"/>
                  <a:pt x="8767" y="2395"/>
                  <a:pt x="8405" y="2802"/>
                </a:cubicBezTo>
                <a:cubicBezTo>
                  <a:pt x="7592" y="3615"/>
                  <a:pt x="7185" y="3208"/>
                  <a:pt x="6778" y="3977"/>
                </a:cubicBezTo>
                <a:cubicBezTo>
                  <a:pt x="6372" y="4790"/>
                  <a:pt x="5197" y="5603"/>
                  <a:pt x="5197" y="6010"/>
                </a:cubicBezTo>
                <a:cubicBezTo>
                  <a:pt x="5197" y="6417"/>
                  <a:pt x="6010" y="7185"/>
                  <a:pt x="6010" y="7185"/>
                </a:cubicBezTo>
                <a:cubicBezTo>
                  <a:pt x="6372" y="6778"/>
                  <a:pt x="7185" y="6778"/>
                  <a:pt x="7998" y="7185"/>
                </a:cubicBezTo>
                <a:cubicBezTo>
                  <a:pt x="8405" y="7185"/>
                  <a:pt x="12427" y="7637"/>
                  <a:pt x="11207" y="10800"/>
                </a:cubicBezTo>
                <a:cubicBezTo>
                  <a:pt x="10800" y="12020"/>
                  <a:pt x="8767" y="11613"/>
                  <a:pt x="8405" y="13195"/>
                </a:cubicBezTo>
                <a:cubicBezTo>
                  <a:pt x="8405" y="13602"/>
                  <a:pt x="8405" y="14822"/>
                  <a:pt x="7998" y="15228"/>
                </a:cubicBezTo>
                <a:cubicBezTo>
                  <a:pt x="7998" y="15590"/>
                  <a:pt x="8405" y="17623"/>
                  <a:pt x="7998" y="17623"/>
                </a:cubicBezTo>
                <a:cubicBezTo>
                  <a:pt x="7592" y="17623"/>
                  <a:pt x="6010" y="15590"/>
                  <a:pt x="6010" y="15590"/>
                </a:cubicBezTo>
                <a:cubicBezTo>
                  <a:pt x="6010" y="15228"/>
                  <a:pt x="5603" y="14008"/>
                  <a:pt x="5603" y="12833"/>
                </a:cubicBezTo>
                <a:cubicBezTo>
                  <a:pt x="5603" y="12020"/>
                  <a:pt x="3977" y="12020"/>
                  <a:pt x="3977" y="10800"/>
                </a:cubicBezTo>
                <a:cubicBezTo>
                  <a:pt x="3977" y="9625"/>
                  <a:pt x="4790" y="8812"/>
                  <a:pt x="4790" y="8405"/>
                </a:cubicBezTo>
                <a:cubicBezTo>
                  <a:pt x="4383" y="7637"/>
                  <a:pt x="2802" y="7637"/>
                  <a:pt x="2395" y="7637"/>
                </a:cubicBezTo>
                <a:cubicBezTo>
                  <a:pt x="3615" y="4383"/>
                  <a:pt x="6372" y="2395"/>
                  <a:pt x="9580" y="1988"/>
                </a:cubicBezTo>
                <a:close/>
                <a:moveTo>
                  <a:pt x="7998" y="19612"/>
                </a:moveTo>
                <a:cubicBezTo>
                  <a:pt x="8405" y="19205"/>
                  <a:pt x="8405" y="18798"/>
                  <a:pt x="9218" y="18798"/>
                </a:cubicBezTo>
                <a:cubicBezTo>
                  <a:pt x="9580" y="18798"/>
                  <a:pt x="9987" y="18798"/>
                  <a:pt x="10800" y="18392"/>
                </a:cubicBezTo>
                <a:cubicBezTo>
                  <a:pt x="11207" y="18392"/>
                  <a:pt x="12427" y="17985"/>
                  <a:pt x="13240" y="17623"/>
                </a:cubicBezTo>
                <a:cubicBezTo>
                  <a:pt x="14008" y="17623"/>
                  <a:pt x="15635" y="17985"/>
                  <a:pt x="15997" y="18392"/>
                </a:cubicBezTo>
                <a:cubicBezTo>
                  <a:pt x="14415" y="19612"/>
                  <a:pt x="12833" y="20018"/>
                  <a:pt x="10800" y="20018"/>
                </a:cubicBezTo>
                <a:cubicBezTo>
                  <a:pt x="9987" y="20018"/>
                  <a:pt x="8767" y="20018"/>
                  <a:pt x="7998" y="1961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/>
            </a:pPr>
            <a:endParaRPr/>
          </a:p>
        </p:txBody>
      </p:sp>
      <p:sp>
        <p:nvSpPr>
          <p:cNvPr id="1028" name="Shape"/>
          <p:cNvSpPr/>
          <p:nvPr/>
        </p:nvSpPr>
        <p:spPr>
          <a:xfrm>
            <a:off x="2541374" y="3383707"/>
            <a:ext cx="321400" cy="32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73" h="19365" extrusionOk="0">
                <a:moveTo>
                  <a:pt x="11045" y="11319"/>
                </a:moveTo>
                <a:cubicBezTo>
                  <a:pt x="9338" y="13030"/>
                  <a:pt x="7144" y="14740"/>
                  <a:pt x="6315" y="13909"/>
                </a:cubicBezTo>
                <a:cubicBezTo>
                  <a:pt x="4999" y="12590"/>
                  <a:pt x="4121" y="11710"/>
                  <a:pt x="1537" y="13909"/>
                </a:cubicBezTo>
                <a:cubicBezTo>
                  <a:pt x="-1486" y="16060"/>
                  <a:pt x="659" y="17770"/>
                  <a:pt x="1976" y="18650"/>
                </a:cubicBezTo>
                <a:cubicBezTo>
                  <a:pt x="3244" y="20360"/>
                  <a:pt x="8461" y="19089"/>
                  <a:pt x="13629" y="13909"/>
                </a:cubicBezTo>
                <a:cubicBezTo>
                  <a:pt x="18798" y="8729"/>
                  <a:pt x="20114" y="3500"/>
                  <a:pt x="18798" y="1741"/>
                </a:cubicBezTo>
                <a:cubicBezTo>
                  <a:pt x="17530" y="470"/>
                  <a:pt x="16213" y="-1240"/>
                  <a:pt x="14068" y="1350"/>
                </a:cubicBezTo>
                <a:cubicBezTo>
                  <a:pt x="11923" y="3940"/>
                  <a:pt x="12800" y="4771"/>
                  <a:pt x="14068" y="6139"/>
                </a:cubicBezTo>
                <a:cubicBezTo>
                  <a:pt x="14946" y="6921"/>
                  <a:pt x="13239" y="9120"/>
                  <a:pt x="11045" y="11319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2400"/>
            </a:pPr>
            <a:endParaRPr/>
          </a:p>
        </p:txBody>
      </p:sp>
      <p:pic>
        <p:nvPicPr>
          <p:cNvPr id="1030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">
            <a:extLst>
              <a:ext uri="{FF2B5EF4-FFF2-40B4-BE49-F238E27FC236}">
                <a16:creationId xmlns:a16="http://schemas.microsoft.com/office/drawing/2014/main" id="{8608CAB6-7C13-4BC9-941C-915581D119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20373" y="250890"/>
            <a:ext cx="1551254" cy="751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8" grpId="3" animBg="1" advAuto="0"/>
      <p:bldP spid="1009" grpId="2" animBg="1" advAuto="0"/>
      <p:bldP spid="1010" grpId="7" animBg="1" advAuto="0"/>
      <p:bldP spid="1011" grpId="10" animBg="1" advAuto="0"/>
      <p:bldP spid="1012" grpId="5" animBg="1" advAuto="0"/>
      <p:bldP spid="1013" grpId="8" animBg="1" advAuto="0"/>
      <p:bldP spid="1014" grpId="12" animBg="1" advAuto="0"/>
      <p:bldP spid="1015" grpId="6" animBg="1" advAuto="0"/>
      <p:bldP spid="1016" grpId="9" animBg="1" advAuto="0"/>
      <p:bldP spid="1017" grpId="1" animBg="1" advAuto="0"/>
      <p:bldP spid="1018" grpId="4" animBg="1" advAuto="0"/>
      <p:bldP spid="1019" grpId="11" animBg="1" advAuto="0"/>
      <p:bldP spid="1020" grpId="13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New-ID-ANA-v2-semlogo.jpg" descr="New-ID-ANA-v2-sem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até a próxima."/>
          <p:cNvSpPr txBox="1"/>
          <p:nvPr/>
        </p:nvSpPr>
        <p:spPr>
          <a:xfrm>
            <a:off x="8485240" y="5935712"/>
            <a:ext cx="575978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000" spc="600">
                <a:solidFill>
                  <a:srgbClr val="2490D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t>até a próxima.</a:t>
            </a:r>
          </a:p>
        </p:txBody>
      </p:sp>
      <p:sp>
        <p:nvSpPr>
          <p:cNvPr id="1034" name="Obrigado!"/>
          <p:cNvSpPr txBox="1"/>
          <p:nvPr/>
        </p:nvSpPr>
        <p:spPr>
          <a:xfrm>
            <a:off x="8481741" y="4938762"/>
            <a:ext cx="6297210" cy="86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5000">
                <a:solidFill>
                  <a:srgbClr val="233C8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r>
              <a:t>Obrigado!</a:t>
            </a:r>
          </a:p>
        </p:txBody>
      </p:sp>
      <p:pic>
        <p:nvPicPr>
          <p:cNvPr id="1035" name="ANA-MDR-BRASIL-BRANCA-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4303" y="5665499"/>
            <a:ext cx="7070459" cy="9366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6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0387" y="820844"/>
            <a:ext cx="3459901" cy="3945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2" animBg="1" advAuto="0"/>
      <p:bldP spid="103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F48A4FA-3264-4E5C-8365-8844B2CD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6688"/>
            <a:ext cx="5455285" cy="3401060"/>
          </a:xfrm>
          <a:prstGeom prst="rect">
            <a:avLst/>
          </a:prstGeom>
          <a:noFill/>
        </p:spPr>
      </p:pic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Abordagem: regressão volume x área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7363B07-0448-4D72-86D2-890BD9AA7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53" y="1113116"/>
            <a:ext cx="5403619" cy="3668204"/>
          </a:xfrm>
          <a:prstGeom prst="rect">
            <a:avLst/>
          </a:prstGeom>
          <a:noFill/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2CB9147-C0A1-4B38-A2AC-117F2C5821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08" y="4539913"/>
            <a:ext cx="3654624" cy="2278717"/>
          </a:xfrm>
          <a:prstGeom prst="rect">
            <a:avLst/>
          </a:pr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35CA3FA-8E1F-49CE-B9C1-E53EA212A3B8}"/>
              </a:ext>
            </a:extLst>
          </p:cNvPr>
          <p:cNvSpPr txBox="1"/>
          <p:nvPr/>
        </p:nvSpPr>
        <p:spPr>
          <a:xfrm>
            <a:off x="1568996" y="4647748"/>
            <a:ext cx="13208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Médio porte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CE5745-DAA5-464F-9ED9-60782E0D1732}"/>
              </a:ext>
            </a:extLst>
          </p:cNvPr>
          <p:cNvSpPr txBox="1"/>
          <p:nvPr/>
        </p:nvSpPr>
        <p:spPr>
          <a:xfrm>
            <a:off x="9554152" y="4457952"/>
            <a:ext cx="146193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Grande porte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98FBD42-4043-452E-9481-2D085841B09C}"/>
              </a:ext>
            </a:extLst>
          </p:cNvPr>
          <p:cNvSpPr txBox="1"/>
          <p:nvPr/>
        </p:nvSpPr>
        <p:spPr>
          <a:xfrm>
            <a:off x="3027669" y="6218692"/>
            <a:ext cx="1590179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pequeno porte</a:t>
            </a:r>
          </a:p>
        </p:txBody>
      </p:sp>
    </p:spTree>
    <p:extLst>
      <p:ext uri="{BB962C8B-B14F-4D97-AF65-F5344CB8AC3E}">
        <p14:creationId xmlns:p14="http://schemas.microsoft.com/office/powerpoint/2010/main" val="1799397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Abordagem: regressão volume x área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487798"/>
            <a:ext cx="11126077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Além da área inundada, o volume é dependente também da geomorfologia (terreno): um reservatório com a mesma área inundada normalmente terá mais volume se estiver em uma região de topografia mais acidentada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Assim, alguma medida numérica da geomorfologia (como a declividade média do terreno, que pode ser obtida do MDE do SRTM) poderia ser incluída como uma variável explicativa na regressão estatística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 outro lado, isso tornaria a estimativa menos parcimoniosa: haveria um número exponencialmente maior de equações de regressão a cada variável explicativa adicionada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Além disso, em reservatórios já existentes durante a passagem do SRTM (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fev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/2000), a topografia ficaria enviesada (artificialmente plana)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931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Mapa&#10;&#10;Descrição gerada automaticamente">
            <a:extLst>
              <a:ext uri="{FF2B5EF4-FFF2-40B4-BE49-F238E27FC236}">
                <a16:creationId xmlns:a16="http://schemas.microsoft.com/office/drawing/2014/main" id="{792E5C9A-2765-4332-AF92-2AD0F962A9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4418" r="4510" b="4418"/>
          <a:stretch/>
        </p:blipFill>
        <p:spPr>
          <a:xfrm>
            <a:off x="8310743" y="2204333"/>
            <a:ext cx="3632094" cy="2565691"/>
          </a:xfrm>
          <a:prstGeom prst="rect">
            <a:avLst/>
          </a:prstGeom>
        </p:spPr>
      </p:pic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Abordagem alternativa: estimativa direta (física)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3" y="1487797"/>
            <a:ext cx="8774781" cy="5067239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Uma vez que se pretende usar alguma variável do terreno como variável explicativa, faz mais sentido utilizá-la diretamente em uma estimativa física do volume/altura, ao invés de uma regressão estatística</a:t>
            </a: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área inundada (A) é um atributo do shape de massas d’água, enquanto d,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Zmax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Zmin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precisam ser obtidos do MDE do SRTM (como?)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Função </a:t>
            </a:r>
            <a:r>
              <a:rPr lang="pt-BR" sz="20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Zonal </a:t>
            </a:r>
            <a:r>
              <a:rPr lang="pt-BR" sz="20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Statistics</a:t>
            </a:r>
            <a:r>
              <a:rPr lang="pt-BR" sz="20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ArcGis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fornece estatísticas de todos os pixels contidos dentro de um polígono (média, máximo/mínimo </a:t>
            </a:r>
            <a:r>
              <a:rPr lang="pt-BR" sz="2000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F7CFDC6-47E3-4623-AFDB-9DBF52664383}"/>
                  </a:ext>
                </a:extLst>
              </p:cNvPr>
              <p:cNvSpPr txBox="1"/>
              <p:nvPr/>
            </p:nvSpPr>
            <p:spPr>
              <a:xfrm>
                <a:off x="517792" y="2855899"/>
                <a:ext cx="2214391" cy="440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𝑉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𝐴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acc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kumimoji="0" lang="pt-B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1F7CFDC6-47E3-4623-AFDB-9DBF52664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92" y="2855899"/>
                <a:ext cx="2214391" cy="44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CE57EAF-108E-4243-A4E8-B98D8AC0E2B2}"/>
                  </a:ext>
                </a:extLst>
              </p:cNvPr>
              <p:cNvSpPr txBox="1"/>
              <p:nvPr/>
            </p:nvSpPr>
            <p:spPr>
              <a:xfrm>
                <a:off x="2950530" y="2858668"/>
                <a:ext cx="4706194" cy="437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h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𝑏𝑎𝑟𝑟</m:t>
                          </m:r>
                        </m:sub>
                      </m:sSub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−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pt-B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CE57EAF-108E-4243-A4E8-B98D8AC0E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530" y="2858668"/>
                <a:ext cx="4706194" cy="4376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14720999-EB31-4748-BAF3-C62DD2A27AEA}"/>
              </a:ext>
            </a:extLst>
          </p:cNvPr>
          <p:cNvCxnSpPr/>
          <p:nvPr/>
        </p:nvCxnSpPr>
        <p:spPr>
          <a:xfrm flipH="1">
            <a:off x="1072512" y="3263745"/>
            <a:ext cx="620568" cy="228600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A98BED11-7308-48F1-937A-56704F188B32}"/>
              </a:ext>
            </a:extLst>
          </p:cNvPr>
          <p:cNvCxnSpPr/>
          <p:nvPr/>
        </p:nvCxnSpPr>
        <p:spPr>
          <a:xfrm>
            <a:off x="2192350" y="3261100"/>
            <a:ext cx="683046" cy="231245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60EAD88-091C-4207-8509-8EE8FA66CA75}"/>
              </a:ext>
            </a:extLst>
          </p:cNvPr>
          <p:cNvSpPr txBox="1"/>
          <p:nvPr/>
        </p:nvSpPr>
        <p:spPr>
          <a:xfrm>
            <a:off x="87358" y="3470682"/>
            <a:ext cx="126637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Área inundada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D07F6D-166D-40A2-9FA3-CA91B4F34849}"/>
              </a:ext>
            </a:extLst>
          </p:cNvPr>
          <p:cNvSpPr txBox="1"/>
          <p:nvPr/>
        </p:nvSpPr>
        <p:spPr>
          <a:xfrm>
            <a:off x="2263187" y="3476763"/>
            <a:ext cx="1017907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Prof. </a:t>
            </a:r>
            <a:r>
              <a:rPr lang="pt-BR" sz="1400" dirty="0"/>
              <a:t>média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6E80771-9B03-4A05-A42A-A0CDCF17AE11}"/>
              </a:ext>
            </a:extLst>
          </p:cNvPr>
          <p:cNvCxnSpPr/>
          <p:nvPr/>
        </p:nvCxnSpPr>
        <p:spPr>
          <a:xfrm>
            <a:off x="6553202" y="3369433"/>
            <a:ext cx="683046" cy="231245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7CB45C-5C17-4BA0-ACD8-7D4893B6C48E}"/>
              </a:ext>
            </a:extLst>
          </p:cNvPr>
          <p:cNvSpPr txBox="1"/>
          <p:nvPr/>
        </p:nvSpPr>
        <p:spPr>
          <a:xfrm>
            <a:off x="3864309" y="3590033"/>
            <a:ext cx="224099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Altitude máxima do terreno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153F317-3CC3-46AE-BC3C-71D3F3D59B30}"/>
              </a:ext>
            </a:extLst>
          </p:cNvPr>
          <p:cNvSpPr txBox="1"/>
          <p:nvPr/>
        </p:nvSpPr>
        <p:spPr>
          <a:xfrm>
            <a:off x="6337598" y="3585096"/>
            <a:ext cx="2250616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Altitude mínima do terreno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4A49EC1-3C52-47B7-8812-6F3967704BFE}"/>
              </a:ext>
            </a:extLst>
          </p:cNvPr>
          <p:cNvCxnSpPr/>
          <p:nvPr/>
        </p:nvCxnSpPr>
        <p:spPr>
          <a:xfrm flipH="1">
            <a:off x="4893530" y="3361061"/>
            <a:ext cx="620568" cy="228600"/>
          </a:xfrm>
          <a:prstGeom prst="straightConnector1">
            <a:avLst/>
          </a:prstGeom>
          <a:noFill/>
          <a:ln w="12700" cap="flat">
            <a:solidFill>
              <a:srgbClr val="0F6FC6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56752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Mapa&#10;&#10;Descrição gerada automaticamente">
            <a:extLst>
              <a:ext uri="{FF2B5EF4-FFF2-40B4-BE49-F238E27FC236}">
                <a16:creationId xmlns:a16="http://schemas.microsoft.com/office/drawing/2014/main" id="{FF760FEE-8AD8-45BC-BE46-A7C89340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4418" r="4510" b="4418"/>
          <a:stretch/>
        </p:blipFill>
        <p:spPr>
          <a:xfrm>
            <a:off x="8354810" y="3231418"/>
            <a:ext cx="3632094" cy="2565691"/>
          </a:xfrm>
          <a:prstGeom prst="rect">
            <a:avLst/>
          </a:prstGeom>
        </p:spPr>
      </p:pic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física: altura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391254" y="1487798"/>
            <a:ext cx="8334105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Em tese, a aplicação da função </a:t>
            </a:r>
            <a:r>
              <a:rPr lang="pt-BR" sz="20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Zonal </a:t>
            </a:r>
            <a:r>
              <a:rPr lang="pt-BR" sz="2000" i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statistics</a:t>
            </a:r>
            <a:r>
              <a:rPr lang="pt-BR" sz="2000" i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forneceria diretamente a altitude máxima e mínima na área do reservatório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Entretanto, a máxima (pixel mais alto) não se mostrou uma boa medida do NA máximo, pois acaba sendo contaminado pela topografia do entorno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Ao invés disso, extraiu-se a média dos pixels somente no perímetro do reservatório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Já a altitude mínima fica superestimada (subestima a altura) nos casos em que o reservatório já existia quando da passagem do SRTM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 solução nesse caso foi buscar a mínima em um buffer em torno da massa d’água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0BC7BB-E029-4C6C-8E4C-758EFDD5FC3B}"/>
                  </a:ext>
                </a:extLst>
              </p:cNvPr>
              <p:cNvSpPr txBox="1"/>
              <p:nvPr/>
            </p:nvSpPr>
            <p:spPr>
              <a:xfrm>
                <a:off x="8685317" y="2144165"/>
                <a:ext cx="3334638" cy="4308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h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𝑏𝑎𝑟𝑟</m:t>
                          </m:r>
                        </m:sub>
                      </m:sSub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−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kumimoji="0" lang="pt-B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50BC7BB-E029-4C6C-8E4C-758EFDD5F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317" y="2144165"/>
                <a:ext cx="333463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767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física: altura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6533002" y="1487798"/>
            <a:ext cx="5409834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Vários buffers foram testados, o melhor resultado foi obtido para um buffer variável, de acordo com a área inundada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Até 20 há: buffer de 90m (3 pixels)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Mais de 500 há: buffer de 270m (9 pixels)</a:t>
            </a:r>
          </a:p>
          <a:p>
            <a:pPr lvl="1"/>
            <a:r>
              <a:rPr lang="pt-BR" sz="1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Intermediários: buffer de 180m (6 pixels)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m 2" descr="Uma imagem contendo Gráfico&#10;&#10;Descrição gerada automaticamente">
            <a:extLst>
              <a:ext uri="{FF2B5EF4-FFF2-40B4-BE49-F238E27FC236}">
                <a16:creationId xmlns:a16="http://schemas.microsoft.com/office/drawing/2014/main" id="{BD88F70C-DAB7-4F51-A265-51E1EADF6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00" y="1788143"/>
            <a:ext cx="3308937" cy="4680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1DB145-795D-4E88-AD40-EDADA644F4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" y="1788143"/>
            <a:ext cx="3308920" cy="468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AE5517-8468-4802-84CD-05E0E65E7445}"/>
              </a:ext>
            </a:extLst>
          </p:cNvPr>
          <p:cNvSpPr txBox="1"/>
          <p:nvPr/>
        </p:nvSpPr>
        <p:spPr>
          <a:xfrm>
            <a:off x="2409631" y="6408488"/>
            <a:ext cx="2620910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Barragem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da UHE Emborcação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0576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Resultados: altura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2353CF31-972F-432F-89A5-2697CB573021}"/>
              </a:ext>
            </a:extLst>
          </p:cNvPr>
          <p:cNvSpPr txBox="1">
            <a:spLocks/>
          </p:cNvSpPr>
          <p:nvPr/>
        </p:nvSpPr>
        <p:spPr>
          <a:xfrm>
            <a:off x="7656723" y="1487798"/>
            <a:ext cx="4043190" cy="492069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he Hand" panose="03070502030502020204" pitchFamily="66" charset="0"/>
              </a:defRPr>
            </a:lvl1pPr>
            <a:lvl2pPr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he Hand" panose="03070502030502020204" pitchFamily="66" charset="0"/>
              </a:defRPr>
            </a:lvl2pPr>
            <a:lvl3pPr marL="1233488" indent="-319088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he Hand" panose="03070502030502020204" pitchFamily="66" charset="0"/>
              </a:defRPr>
            </a:lvl3pPr>
            <a:lvl4pPr marL="17272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4pPr>
            <a:lvl5pPr marL="2184400" indent="-355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5pPr>
            <a:lvl6pPr marL="26416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6pPr>
            <a:lvl7pPr marL="30988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7pPr>
            <a:lvl8pPr marL="35560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8pPr>
            <a:lvl9pPr marL="4013200" indent="-35560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he Hand" panose="03070502030502020204" pitchFamily="66" charset="0"/>
              </a:defRPr>
            </a:lvl9pPr>
          </a:lstStyle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Limitação: a altura da barragem é maior do que a diferença de nível de montante e jusante (sempre há uma borda livre)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Portanto, essa metodologia tende a causar uma subestimativa</a:t>
            </a:r>
          </a:p>
          <a:p>
            <a:r>
              <a:rPr lang="pt-BR" sz="2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Alternativa: dividir o resultado pelo coeficiente angular obtido (0,8614), de forma a majorar a altura resultante</a:t>
            </a:r>
          </a:p>
          <a:p>
            <a:pPr lvl="1"/>
            <a:endParaRPr lang="pt-BR" sz="1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None/>
            </a:pPr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pt-BR" sz="20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5EDCB48-F5C5-488E-8A34-FA8296CF1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59" y="1307565"/>
            <a:ext cx="7180716" cy="44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5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Mapa&#10;&#10;Descrição gerada automaticamente">
            <a:extLst>
              <a:ext uri="{FF2B5EF4-FFF2-40B4-BE49-F238E27FC236}">
                <a16:creationId xmlns:a16="http://schemas.microsoft.com/office/drawing/2014/main" id="{FF760FEE-8AD8-45BC-BE46-A7C893404F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4418" r="4510" b="4418"/>
          <a:stretch/>
        </p:blipFill>
        <p:spPr>
          <a:xfrm>
            <a:off x="8310742" y="1758710"/>
            <a:ext cx="3632094" cy="2565691"/>
          </a:xfrm>
          <a:prstGeom prst="rect">
            <a:avLst/>
          </a:prstGeom>
        </p:spPr>
      </p:pic>
      <p:sp>
        <p:nvSpPr>
          <p:cNvPr id="990" name="MAPA DO BRASIL"/>
          <p:cNvSpPr txBox="1"/>
          <p:nvPr/>
        </p:nvSpPr>
        <p:spPr>
          <a:xfrm>
            <a:off x="391253" y="449512"/>
            <a:ext cx="9435793" cy="663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3600">
                <a:solidFill>
                  <a:srgbClr val="0F6FC6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pPr>
            <a:r>
              <a:rPr lang="pt-BR" dirty="0"/>
              <a:t>Estimativa física: volume</a:t>
            </a:r>
            <a:endParaRPr dirty="0">
              <a:solidFill>
                <a:srgbClr val="A6A6A6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380" y="176794"/>
            <a:ext cx="1463456" cy="1209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">
            <a:extLst>
              <a:ext uri="{FF2B5EF4-FFF2-40B4-BE49-F238E27FC236}">
                <a16:creationId xmlns:a16="http://schemas.microsoft.com/office/drawing/2014/main" id="{1B023261-B020-418A-B053-6A172998A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391583" y="5929365"/>
            <a:ext cx="1551254" cy="751841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2353CF31-972F-432F-89A5-2697CB5730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253" y="1358885"/>
                <a:ext cx="8334105" cy="5049604"/>
              </a:xfrm>
              <a:prstGeom prst="rect">
                <a:avLst/>
              </a:prstGeom>
            </p:spPr>
            <p:txBody>
              <a:bodyPr/>
              <a:lstStyle>
                <a:lvl1pPr marL="228600" indent="-228600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1pPr>
                <a:lvl2pPr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2pPr>
                <a:lvl3pPr marL="1233488" indent="-319088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3pPr>
                <a:lvl4pPr marL="1727200" indent="-355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4pPr>
                <a:lvl5pPr marL="2184400" indent="-355600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5pPr>
                <a:lvl6pPr marL="2641600" indent="-355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6pPr>
                <a:lvl7pPr marL="3098800" indent="-355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7pPr>
                <a:lvl8pPr marL="3556000" indent="-355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8pPr>
                <a:lvl9pPr marL="4013200" indent="-355600" eaLnBrk="0" fontAlgn="base" hangingPunct="0">
                  <a:lnSpc>
                    <a:spcPct val="11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he Hand" panose="03070502030502020204" pitchFamily="66" charset="0"/>
                  </a:defRPr>
                </a:lvl9pPr>
              </a:lstStyle>
              <a:p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Para estimativa do volume, é necessário distinguir, de alguma forma, se o reservatório existia em </a:t>
                </a:r>
                <a:r>
                  <a:rPr lang="pt-BR" sz="20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fev</a:t>
                </a:r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/2000 (passagem do SRTM)</a:t>
                </a:r>
              </a:p>
              <a:p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Para reservatórios secos ou não existentes, o volume total é:</a:t>
                </a:r>
              </a:p>
              <a:p>
                <a:pPr marL="0" indent="0">
                  <a:buNone/>
                </a:pPr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                               e</a:t>
                </a:r>
                <a:endParaRPr lang="pt-BR" sz="16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pt-BR" sz="20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Para reservatórios com água acumulada em </a:t>
                </a:r>
                <a:r>
                  <a:rPr lang="pt-BR" sz="2000" dirty="0" err="1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fev</a:t>
                </a:r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/2000, a equação acima mede somente o volume “seco” do reservatório</a:t>
                </a:r>
              </a:p>
              <a:p>
                <a:r>
                  <a:rPr lang="pt-BR" sz="2000" dirty="0">
                    <a:solidFill>
                      <a:srgbClr val="00206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O volume “molhado” pode ser estimado considerando variação linear do relevo abaixo do NA, usando portanto a equação de volume de um tronco de pirâmide: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𝑚𝑜𝑙h𝑎𝑑𝑜</m:t>
                        </m:r>
                      </m:sub>
                    </m:sSub>
                    <m:r>
                      <a:rPr lang="pt-BR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𝑓𝑒𝑣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2000</m:t>
                        </m:r>
                      </m:sub>
                    </m:sSub>
                    <m:r>
                      <a:rPr lang="pt-BR" sz="2000">
                        <a:latin typeface="Cambria Math" panose="02040503050406030204" pitchFamily="18" charset="0"/>
                      </a:rPr>
                      <m:t>∙(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𝑓𝑒𝑣</m:t>
                        </m:r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2000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𝑗𝑢𝑠</m:t>
                        </m:r>
                      </m:sub>
                      <m:sup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𝑚𝑖𝑛</m:t>
                        </m:r>
                      </m:sup>
                    </m:sSubSup>
                    <m:r>
                      <a:rPr lang="pt-BR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0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endParaRPr lang="pt-BR" sz="20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None/>
                </a:pPr>
                <a:endParaRPr lang="pt-BR" sz="2000" dirty="0">
                  <a:solidFill>
                    <a:srgbClr val="00206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Espaço Reservado para Conteúdo 2">
                <a:extLst>
                  <a:ext uri="{FF2B5EF4-FFF2-40B4-BE49-F238E27FC236}">
                    <a16:creationId xmlns:a16="http://schemas.microsoft.com/office/drawing/2014/main" id="{2353CF31-972F-432F-89A5-2697CB573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3" y="1358885"/>
                <a:ext cx="8334105" cy="5049604"/>
              </a:xfrm>
              <a:prstGeom prst="rect">
                <a:avLst/>
              </a:prstGeom>
              <a:blipFill>
                <a:blip r:embed="rId6"/>
                <a:stretch>
                  <a:fillRect l="-658" t="-725" r="-102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3C69492-06E3-4078-8BBE-8B21C5FDBC3A}"/>
                  </a:ext>
                </a:extLst>
              </p:cNvPr>
              <p:cNvSpPr txBox="1"/>
              <p:nvPr/>
            </p:nvSpPr>
            <p:spPr>
              <a:xfrm>
                <a:off x="689501" y="2601179"/>
                <a:ext cx="2214391" cy="440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𝑉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𝐴</m:t>
                      </m:r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∙</m:t>
                      </m:r>
                      <m:acc>
                        <m:accPr>
                          <m:chr m:val="̅"/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acc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kumimoji="0" lang="pt-B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A3C69492-06E3-4078-8BBE-8B21C5FDB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1" y="2601179"/>
                <a:ext cx="2214391" cy="4403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48B517A-9EE4-4406-AADC-8CB5CF7ED6C5}"/>
                  </a:ext>
                </a:extLst>
              </p:cNvPr>
              <p:cNvSpPr txBox="1"/>
              <p:nvPr/>
            </p:nvSpPr>
            <p:spPr>
              <a:xfrm>
                <a:off x="3245419" y="2559809"/>
                <a:ext cx="2974553" cy="4403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acc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𝑑</m:t>
                          </m:r>
                        </m:e>
                      </m:acc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𝑚𝑎𝑥</m:t>
                          </m:r>
                        </m:sub>
                      </m:sSub>
                      <m:r>
                        <a:rPr kumimoji="0" lang="pt-BR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−</m:t>
                      </m:r>
                      <m:sSub>
                        <m:sSubPr>
                          <m:ctrlP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𝑍</m:t>
                          </m:r>
                        </m:e>
                        <m:sub>
                          <m:r>
                            <a:rPr kumimoji="0" lang="pt-BR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𝑚𝑒𝑑</m:t>
                          </m:r>
                        </m:sub>
                      </m:sSub>
                    </m:oMath>
                  </m:oMathPara>
                </a14:m>
                <a:endParaRPr kumimoji="0" lang="pt-BR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448B517A-9EE4-4406-AADC-8CB5CF7ED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19" y="2559809"/>
                <a:ext cx="2974553" cy="44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14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F6FC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F6FC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F6FC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F6FC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1467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4" baseType="lpstr">
      <vt:lpstr>Arial</vt:lpstr>
      <vt:lpstr>Cambria Math</vt:lpstr>
      <vt:lpstr>Helvetica</vt:lpstr>
      <vt:lpstr>Lato Bold</vt:lpstr>
      <vt:lpstr>Lucida Grande</vt:lpstr>
      <vt:lpstr>Montserrat Black</vt:lpstr>
      <vt:lpstr>Montserrat Bold</vt:lpstr>
      <vt:lpstr>Montserrat Light</vt:lpstr>
      <vt:lpstr>Montserrat Regular</vt:lpstr>
      <vt:lpstr>Tahoma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 Araújo Trindade</dc:creator>
  <cp:lastModifiedBy>Mariana Azevedo Godoy</cp:lastModifiedBy>
  <cp:revision>92</cp:revision>
  <dcterms:modified xsi:type="dcterms:W3CDTF">2021-09-24T14:57:38Z</dcterms:modified>
</cp:coreProperties>
</file>