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819" r:id="rId2"/>
    <p:sldId id="725" r:id="rId3"/>
    <p:sldId id="256" r:id="rId4"/>
    <p:sldId id="726" r:id="rId5"/>
    <p:sldId id="727" r:id="rId6"/>
    <p:sldId id="257" r:id="rId7"/>
    <p:sldId id="820" r:id="rId8"/>
    <p:sldId id="72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8314F-1AED-40BD-9285-ABB7AEEA7C4E}" type="datetimeFigureOut">
              <a:rPr lang="pt-BR" smtClean="0"/>
              <a:t>24/09/2021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E29FB-2C3C-46D6-A4C9-FB3877E05145}" type="slidenum">
              <a:rPr lang="pt-BR" smtClean="0"/>
              <a:t>‹nº›</a:t>
            </a:fld>
            <a:endParaRPr lang="pt-BR"/>
          </a:p>
        </p:txBody>
      </p:sp>
    </p:spTree>
    <p:extLst>
      <p:ext uri="{BB962C8B-B14F-4D97-AF65-F5344CB8AC3E}">
        <p14:creationId xmlns:p14="http://schemas.microsoft.com/office/powerpoint/2010/main" val="151652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0D1D0CB2-C73B-4949-9663-27D685ABE5EE}" type="slidenum">
              <a:rPr lang="pt-BR" smtClean="0"/>
              <a:pPr>
                <a:defRPr/>
              </a:pPr>
              <a:t>1</a:t>
            </a:fld>
            <a:endParaRPr lang="pt-BR"/>
          </a:p>
        </p:txBody>
      </p:sp>
    </p:spTree>
    <p:extLst>
      <p:ext uri="{BB962C8B-B14F-4D97-AF65-F5344CB8AC3E}">
        <p14:creationId xmlns:p14="http://schemas.microsoft.com/office/powerpoint/2010/main" val="303027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a:p>
        </p:txBody>
      </p:sp>
      <p:sp>
        <p:nvSpPr>
          <p:cNvPr id="4" name="Espaço Reservado para Data 3"/>
          <p:cNvSpPr>
            <a:spLocks noGrp="1"/>
          </p:cNvSpPr>
          <p:nvPr>
            <p:ph type="dt" sz="half" idx="10"/>
          </p:nvPr>
        </p:nvSpPr>
        <p:spPr/>
        <p:txBody>
          <a:bodyPr/>
          <a:lstStyle/>
          <a:p>
            <a:fld id="{2959219F-942C-4E52-998F-55ECF30EDEE0}" type="datetimeFigureOut">
              <a:rPr lang="en-US" smtClean="0"/>
              <a:t>9/24/2021</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49C9F7A4-8860-4384-9904-A1E1E77752B0}" type="slidenum">
              <a:rPr lang="en-US" smtClean="0"/>
              <a:t>‹nº›</a:t>
            </a:fld>
            <a:endParaRPr lang="en-US"/>
          </a:p>
        </p:txBody>
      </p:sp>
    </p:spTree>
    <p:extLst>
      <p:ext uri="{BB962C8B-B14F-4D97-AF65-F5344CB8AC3E}">
        <p14:creationId xmlns:p14="http://schemas.microsoft.com/office/powerpoint/2010/main" val="209496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p>
            <a:fld id="{2959219F-942C-4E52-998F-55ECF30EDEE0}" type="datetimeFigureOut">
              <a:rPr lang="en-US" smtClean="0"/>
              <a:t>9/24/2021</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49C9F7A4-8860-4384-9904-A1E1E77752B0}" type="slidenum">
              <a:rPr lang="en-US" smtClean="0"/>
              <a:t>‹nº›</a:t>
            </a:fld>
            <a:endParaRPr lang="en-US"/>
          </a:p>
        </p:txBody>
      </p:sp>
    </p:spTree>
    <p:extLst>
      <p:ext uri="{BB962C8B-B14F-4D97-AF65-F5344CB8AC3E}">
        <p14:creationId xmlns:p14="http://schemas.microsoft.com/office/powerpoint/2010/main" val="148766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en-US"/>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p>
            <a:fld id="{2959219F-942C-4E52-998F-55ECF30EDEE0}" type="datetimeFigureOut">
              <a:rPr lang="en-US" smtClean="0"/>
              <a:t>9/24/2021</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49C9F7A4-8860-4384-9904-A1E1E77752B0}" type="slidenum">
              <a:rPr lang="en-US" smtClean="0"/>
              <a:t>‹nº›</a:t>
            </a:fld>
            <a:endParaRPr lang="en-US"/>
          </a:p>
        </p:txBody>
      </p:sp>
    </p:spTree>
    <p:extLst>
      <p:ext uri="{BB962C8B-B14F-4D97-AF65-F5344CB8AC3E}">
        <p14:creationId xmlns:p14="http://schemas.microsoft.com/office/powerpoint/2010/main" val="3345603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4_Title and Content">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2FF5124D-13E6-4A49-930D-48A29D2D9E8A}"/>
              </a:ext>
            </a:extLst>
          </p:cNvPr>
          <p:cNvSpPr txBox="1">
            <a:spLocks noGrp="1" noChangeArrowheads="1"/>
          </p:cNvSpPr>
          <p:nvPr>
            <p:ph type="sldNum" sz="quarter" idx="10"/>
          </p:nvPr>
        </p:nvSpPr>
        <p:spPr>
          <a:ln/>
        </p:spPr>
        <p:txBody>
          <a:bodyPr/>
          <a:lstStyle>
            <a:lvl1pPr>
              <a:defRPr/>
            </a:lvl1pPr>
          </a:lstStyle>
          <a:p>
            <a:pPr>
              <a:defRPr/>
            </a:pPr>
            <a:fld id="{075A6695-9041-4229-96AA-4E6F08BD4DBD}" type="slidenum">
              <a:rPr lang="pt-BR" altLang="pt-BR"/>
              <a:pPr>
                <a:defRPr/>
              </a:pPr>
              <a:t>‹nº›</a:t>
            </a:fld>
            <a:endParaRPr lang="pt-BR" altLang="pt-BR"/>
          </a:p>
        </p:txBody>
      </p:sp>
    </p:spTree>
    <p:extLst>
      <p:ext uri="{BB962C8B-B14F-4D97-AF65-F5344CB8AC3E}">
        <p14:creationId xmlns:p14="http://schemas.microsoft.com/office/powerpoint/2010/main" val="401730633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2_Title and Content">
    <p:spTree>
      <p:nvGrpSpPr>
        <p:cNvPr id="1" name=""/>
        <p:cNvGrpSpPr/>
        <p:nvPr/>
      </p:nvGrpSpPr>
      <p:grpSpPr>
        <a:xfrm>
          <a:off x="0" y="0"/>
          <a:ext cx="0" cy="0"/>
          <a:chOff x="0" y="0"/>
          <a:chExt cx="0" cy="0"/>
        </a:xfrm>
      </p:grpSpPr>
      <p:sp>
        <p:nvSpPr>
          <p:cNvPr id="324" name="Image"/>
          <p:cNvSpPr>
            <a:spLocks noGrp="1"/>
          </p:cNvSpPr>
          <p:nvPr>
            <p:ph type="pic" idx="13"/>
          </p:nvPr>
        </p:nvSpPr>
        <p:spPr>
          <a:xfrm>
            <a:off x="6110287" y="0"/>
            <a:ext cx="6081713" cy="6858000"/>
          </a:xfrm>
          <a:prstGeom prst="rect">
            <a:avLst/>
          </a:prstGeom>
        </p:spPr>
        <p:txBody>
          <a:bodyPr lIns="91439" rIns="91439"/>
          <a:lstStyle/>
          <a:p>
            <a:pPr lvl="0"/>
            <a:endParaRPr noProof="0">
              <a:sym typeface="Helvetica"/>
            </a:endParaRPr>
          </a:p>
        </p:txBody>
      </p:sp>
      <p:sp>
        <p:nvSpPr>
          <p:cNvPr id="3" name="Slide Number">
            <a:extLst>
              <a:ext uri="{FF2B5EF4-FFF2-40B4-BE49-F238E27FC236}">
                <a16:creationId xmlns:a16="http://schemas.microsoft.com/office/drawing/2014/main" id="{9DD5F755-91C8-4456-A6F5-E1955B33D436}"/>
              </a:ext>
            </a:extLst>
          </p:cNvPr>
          <p:cNvSpPr txBox="1">
            <a:spLocks noGrp="1" noChangeArrowheads="1"/>
          </p:cNvSpPr>
          <p:nvPr>
            <p:ph type="sldNum" sz="quarter" idx="14"/>
          </p:nvPr>
        </p:nvSpPr>
        <p:spPr>
          <a:ln/>
        </p:spPr>
        <p:txBody>
          <a:bodyPr/>
          <a:lstStyle>
            <a:lvl1pPr>
              <a:defRPr/>
            </a:lvl1pPr>
          </a:lstStyle>
          <a:p>
            <a:pPr>
              <a:defRPr/>
            </a:pPr>
            <a:fld id="{5276E748-B232-453B-87D8-E0E4801E8B8D}" type="slidenum">
              <a:rPr lang="pt-BR" altLang="pt-BR"/>
              <a:pPr>
                <a:defRPr/>
              </a:pPr>
              <a:t>‹nº›</a:t>
            </a:fld>
            <a:endParaRPr lang="pt-BR" altLang="pt-BR"/>
          </a:p>
        </p:txBody>
      </p:sp>
    </p:spTree>
    <p:extLst>
      <p:ext uri="{BB962C8B-B14F-4D97-AF65-F5344CB8AC3E}">
        <p14:creationId xmlns:p14="http://schemas.microsoft.com/office/powerpoint/2010/main" val="8388400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p>
            <a:fld id="{2959219F-942C-4E52-998F-55ECF30EDEE0}" type="datetimeFigureOut">
              <a:rPr lang="en-US" smtClean="0"/>
              <a:t>9/24/2021</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49C9F7A4-8860-4384-9904-A1E1E77752B0}" type="slidenum">
              <a:rPr lang="en-US" smtClean="0"/>
              <a:t>‹nº›</a:t>
            </a:fld>
            <a:endParaRPr lang="en-US"/>
          </a:p>
        </p:txBody>
      </p:sp>
    </p:spTree>
    <p:extLst>
      <p:ext uri="{BB962C8B-B14F-4D97-AF65-F5344CB8AC3E}">
        <p14:creationId xmlns:p14="http://schemas.microsoft.com/office/powerpoint/2010/main" val="79594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2959219F-942C-4E52-998F-55ECF30EDEE0}" type="datetimeFigureOut">
              <a:rPr lang="en-US" smtClean="0"/>
              <a:t>9/24/2021</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49C9F7A4-8860-4384-9904-A1E1E77752B0}" type="slidenum">
              <a:rPr lang="en-US" smtClean="0"/>
              <a:t>‹nº›</a:t>
            </a:fld>
            <a:endParaRPr lang="en-US"/>
          </a:p>
        </p:txBody>
      </p:sp>
    </p:spTree>
    <p:extLst>
      <p:ext uri="{BB962C8B-B14F-4D97-AF65-F5344CB8AC3E}">
        <p14:creationId xmlns:p14="http://schemas.microsoft.com/office/powerpoint/2010/main" val="97028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4"/>
          <p:cNvSpPr>
            <a:spLocks noGrp="1"/>
          </p:cNvSpPr>
          <p:nvPr>
            <p:ph type="dt" sz="half" idx="10"/>
          </p:nvPr>
        </p:nvSpPr>
        <p:spPr/>
        <p:txBody>
          <a:bodyPr/>
          <a:lstStyle/>
          <a:p>
            <a:fld id="{2959219F-942C-4E52-998F-55ECF30EDEE0}" type="datetimeFigureOut">
              <a:rPr lang="en-US" smtClean="0"/>
              <a:t>9/24/2021</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49C9F7A4-8860-4384-9904-A1E1E77752B0}" type="slidenum">
              <a:rPr lang="en-US" smtClean="0"/>
              <a:t>‹nº›</a:t>
            </a:fld>
            <a:endParaRPr lang="en-US"/>
          </a:p>
        </p:txBody>
      </p:sp>
    </p:spTree>
    <p:extLst>
      <p:ext uri="{BB962C8B-B14F-4D97-AF65-F5344CB8AC3E}">
        <p14:creationId xmlns:p14="http://schemas.microsoft.com/office/powerpoint/2010/main" val="92697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en-US"/>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6"/>
          <p:cNvSpPr>
            <a:spLocks noGrp="1"/>
          </p:cNvSpPr>
          <p:nvPr>
            <p:ph type="dt" sz="half" idx="10"/>
          </p:nvPr>
        </p:nvSpPr>
        <p:spPr/>
        <p:txBody>
          <a:bodyPr/>
          <a:lstStyle/>
          <a:p>
            <a:fld id="{2959219F-942C-4E52-998F-55ECF30EDEE0}" type="datetimeFigureOut">
              <a:rPr lang="en-US" smtClean="0"/>
              <a:t>9/24/2021</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49C9F7A4-8860-4384-9904-A1E1E77752B0}" type="slidenum">
              <a:rPr lang="en-US" smtClean="0"/>
              <a:t>‹nº›</a:t>
            </a:fld>
            <a:endParaRPr lang="en-US"/>
          </a:p>
        </p:txBody>
      </p:sp>
    </p:spTree>
    <p:extLst>
      <p:ext uri="{BB962C8B-B14F-4D97-AF65-F5344CB8AC3E}">
        <p14:creationId xmlns:p14="http://schemas.microsoft.com/office/powerpoint/2010/main" val="388851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Data 2"/>
          <p:cNvSpPr>
            <a:spLocks noGrp="1"/>
          </p:cNvSpPr>
          <p:nvPr>
            <p:ph type="dt" sz="half" idx="10"/>
          </p:nvPr>
        </p:nvSpPr>
        <p:spPr/>
        <p:txBody>
          <a:bodyPr/>
          <a:lstStyle/>
          <a:p>
            <a:fld id="{2959219F-942C-4E52-998F-55ECF30EDEE0}" type="datetimeFigureOut">
              <a:rPr lang="en-US" smtClean="0"/>
              <a:t>9/24/2021</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49C9F7A4-8860-4384-9904-A1E1E77752B0}" type="slidenum">
              <a:rPr lang="en-US" smtClean="0"/>
              <a:t>‹nº›</a:t>
            </a:fld>
            <a:endParaRPr lang="en-US"/>
          </a:p>
        </p:txBody>
      </p:sp>
    </p:spTree>
    <p:extLst>
      <p:ext uri="{BB962C8B-B14F-4D97-AF65-F5344CB8AC3E}">
        <p14:creationId xmlns:p14="http://schemas.microsoft.com/office/powerpoint/2010/main" val="226839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959219F-942C-4E52-998F-55ECF30EDEE0}" type="datetimeFigureOut">
              <a:rPr lang="en-US" smtClean="0"/>
              <a:t>9/24/2021</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49C9F7A4-8860-4384-9904-A1E1E77752B0}" type="slidenum">
              <a:rPr lang="en-US" smtClean="0"/>
              <a:t>‹nº›</a:t>
            </a:fld>
            <a:endParaRPr lang="en-US"/>
          </a:p>
        </p:txBody>
      </p:sp>
    </p:spTree>
    <p:extLst>
      <p:ext uri="{BB962C8B-B14F-4D97-AF65-F5344CB8AC3E}">
        <p14:creationId xmlns:p14="http://schemas.microsoft.com/office/powerpoint/2010/main" val="133915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2959219F-942C-4E52-998F-55ECF30EDEE0}" type="datetimeFigureOut">
              <a:rPr lang="en-US" smtClean="0"/>
              <a:t>9/24/2021</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49C9F7A4-8860-4384-9904-A1E1E77752B0}" type="slidenum">
              <a:rPr lang="en-US" smtClean="0"/>
              <a:t>‹nº›</a:t>
            </a:fld>
            <a:endParaRPr lang="en-US"/>
          </a:p>
        </p:txBody>
      </p:sp>
    </p:spTree>
    <p:extLst>
      <p:ext uri="{BB962C8B-B14F-4D97-AF65-F5344CB8AC3E}">
        <p14:creationId xmlns:p14="http://schemas.microsoft.com/office/powerpoint/2010/main" val="373312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2959219F-942C-4E52-998F-55ECF30EDEE0}" type="datetimeFigureOut">
              <a:rPr lang="en-US" smtClean="0"/>
              <a:t>9/24/2021</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49C9F7A4-8860-4384-9904-A1E1E77752B0}" type="slidenum">
              <a:rPr lang="en-US" smtClean="0"/>
              <a:t>‹nº›</a:t>
            </a:fld>
            <a:endParaRPr lang="en-US"/>
          </a:p>
        </p:txBody>
      </p:sp>
    </p:spTree>
    <p:extLst>
      <p:ext uri="{BB962C8B-B14F-4D97-AF65-F5344CB8AC3E}">
        <p14:creationId xmlns:p14="http://schemas.microsoft.com/office/powerpoint/2010/main" val="256428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9219F-942C-4E52-998F-55ECF30EDEE0}" type="datetimeFigureOut">
              <a:rPr lang="en-US" smtClean="0"/>
              <a:t>9/24/2021</a:t>
            </a:fld>
            <a:endParaRPr lang="en-US"/>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9F7A4-8860-4384-9904-A1E1E77752B0}" type="slidenum">
              <a:rPr lang="en-US" smtClean="0"/>
              <a:t>‹nº›</a:t>
            </a:fld>
            <a:endParaRPr lang="en-US"/>
          </a:p>
        </p:txBody>
      </p:sp>
    </p:spTree>
    <p:extLst>
      <p:ext uri="{BB962C8B-B14F-4D97-AF65-F5344CB8AC3E}">
        <p14:creationId xmlns:p14="http://schemas.microsoft.com/office/powerpoint/2010/main" val="3714501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90101E03-9F93-4020-93FC-1404C7313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4" name="Subtítulo da apresentação"/>
          <p:cNvSpPr txBox="1"/>
          <p:nvPr/>
        </p:nvSpPr>
        <p:spPr>
          <a:xfrm>
            <a:off x="281811" y="4343114"/>
            <a:ext cx="8025975" cy="95410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2000" spc="600">
                <a:solidFill>
                  <a:srgbClr val="D6D5D5"/>
                </a:solidFill>
                <a:latin typeface="Montserrat Light"/>
                <a:ea typeface="Montserrat Light"/>
                <a:cs typeface="Montserrat Light"/>
                <a:sym typeface="Montserrat Light"/>
              </a:defRPr>
            </a:lvl1pPr>
          </a:lstStyle>
          <a:p>
            <a:pPr>
              <a:lnSpc>
                <a:spcPct val="100000"/>
              </a:lnSpc>
            </a:pPr>
            <a:r>
              <a:rPr lang="pt-BR" sz="2800" b="1" dirty="0"/>
              <a:t>Alan Vaz Lopes</a:t>
            </a:r>
          </a:p>
          <a:p>
            <a:pPr>
              <a:lnSpc>
                <a:spcPct val="100000"/>
              </a:lnSpc>
            </a:pPr>
            <a:r>
              <a:rPr lang="pt-BR" sz="2800" b="1" dirty="0"/>
              <a:t>Superintendente de Fiscalização</a:t>
            </a:r>
          </a:p>
        </p:txBody>
      </p:sp>
      <p:sp>
        <p:nvSpPr>
          <p:cNvPr id="435" name="Título principal"/>
          <p:cNvSpPr txBox="1"/>
          <p:nvPr/>
        </p:nvSpPr>
        <p:spPr>
          <a:xfrm>
            <a:off x="507982" y="255510"/>
            <a:ext cx="9937104" cy="393954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5000">
                <a:solidFill>
                  <a:srgbClr val="FFFFFF"/>
                </a:solidFill>
                <a:latin typeface="Montserrat Regular"/>
                <a:ea typeface="Montserrat Regular"/>
                <a:cs typeface="Montserrat Regular"/>
                <a:sym typeface="Montserrat Regular"/>
              </a:defRPr>
            </a:lvl1pPr>
          </a:lstStyle>
          <a:p>
            <a:r>
              <a:rPr lang="pt-BR" dirty="0"/>
              <a:t>III Oficina de Fiscalizadores de Segurança de Barragens</a:t>
            </a:r>
          </a:p>
          <a:p>
            <a:endParaRPr lang="pt-BR" dirty="0"/>
          </a:p>
          <a:p>
            <a:r>
              <a:rPr lang="pt-BR" dirty="0"/>
              <a:t>Diretrizes &amp; normativos de fiscalização</a:t>
            </a:r>
          </a:p>
        </p:txBody>
      </p:sp>
      <p:sp>
        <p:nvSpPr>
          <p:cNvPr id="8" name="Subtítulo da apresentação">
            <a:extLst>
              <a:ext uri="{FF2B5EF4-FFF2-40B4-BE49-F238E27FC236}">
                <a16:creationId xmlns:a16="http://schemas.microsoft.com/office/drawing/2014/main" id="{F49EDCFE-35ED-4175-A34A-DB111AD2474C}"/>
              </a:ext>
            </a:extLst>
          </p:cNvPr>
          <p:cNvSpPr txBox="1"/>
          <p:nvPr/>
        </p:nvSpPr>
        <p:spPr>
          <a:xfrm>
            <a:off x="328422" y="5869193"/>
            <a:ext cx="6835140" cy="840743"/>
          </a:xfrm>
          <a:prstGeom prst="rect">
            <a:avLst/>
          </a:prstGeom>
          <a:ln w="12700">
            <a:miter lim="400000"/>
          </a:ln>
          <a:extLst>
            <a:ext uri="{C572A759-6A51-4108-AA02-DFA0A04FC94B}"/>
          </a:extLst>
        </p:spPr>
        <p:txBody>
          <a:bodyPr wrap="square" lIns="45719" rIns="45719">
            <a:spAutoFit/>
          </a:bodyPr>
          <a:lstStyle>
            <a:lvl1pPr>
              <a:lnSpc>
                <a:spcPct val="150000"/>
              </a:lnSpc>
              <a:defRPr sz="2000" spc="600">
                <a:solidFill>
                  <a:srgbClr val="D6D5D5"/>
                </a:solidFill>
                <a:latin typeface="Montserrat Light"/>
                <a:ea typeface="Montserrat Light"/>
                <a:cs typeface="Montserrat Light"/>
                <a:sym typeface="Montserrat Light"/>
              </a:defRPr>
            </a:lvl1pPr>
          </a:lstStyle>
          <a:p>
            <a:pPr eaLnBrk="1" fontAlgn="auto">
              <a:spcBef>
                <a:spcPts val="0"/>
              </a:spcBef>
              <a:spcAft>
                <a:spcPts val="0"/>
              </a:spcAft>
              <a:defRPr/>
            </a:pPr>
            <a:endParaRPr lang="pt-BR" kern="0" dirty="0"/>
          </a:p>
          <a:p>
            <a:pPr eaLnBrk="1" fontAlgn="auto">
              <a:spcBef>
                <a:spcPts val="0"/>
              </a:spcBef>
              <a:spcAft>
                <a:spcPts val="0"/>
              </a:spcAft>
              <a:defRPr/>
            </a:pPr>
            <a:r>
              <a:rPr lang="pt-BR" sz="1400" kern="0" dirty="0"/>
              <a:t>22 e 23 de setembro de 2021</a:t>
            </a:r>
          </a:p>
        </p:txBody>
      </p:sp>
    </p:spTree>
    <p:extLst>
      <p:ext uri="{BB962C8B-B14F-4D97-AF65-F5344CB8AC3E}">
        <p14:creationId xmlns:p14="http://schemas.microsoft.com/office/powerpoint/2010/main" val="290205055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435"/>
                                        </p:tgtEl>
                                        <p:attrNameLst>
                                          <p:attrName>style.visibility</p:attrName>
                                        </p:attrNameLst>
                                      </p:cBhvr>
                                      <p:to>
                                        <p:strVal val="visible"/>
                                      </p:to>
                                    </p:set>
                                    <p:animEffect transition="in" filter="wipe(left)">
                                      <p:cBhvr>
                                        <p:cTn id="7" dur="500"/>
                                        <p:tgtEl>
                                          <p:spTgt spid="435"/>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434"/>
                                        </p:tgtEl>
                                        <p:attrNameLst>
                                          <p:attrName>style.visibility</p:attrName>
                                        </p:attrNameLst>
                                      </p:cBhvr>
                                      <p:to>
                                        <p:strVal val="visible"/>
                                      </p:to>
                                    </p:set>
                                    <p:anim calcmode="lin" valueType="num">
                                      <p:cBhvr>
                                        <p:cTn id="11" dur="500" fill="hold"/>
                                        <p:tgtEl>
                                          <p:spTgt spid="434"/>
                                        </p:tgtEl>
                                        <p:attrNameLst>
                                          <p:attrName>ppt_x</p:attrName>
                                        </p:attrNameLst>
                                      </p:cBhvr>
                                      <p:tavLst>
                                        <p:tav tm="0">
                                          <p:val>
                                            <p:strVal val="#ppt_x"/>
                                          </p:val>
                                        </p:tav>
                                        <p:tav tm="100000">
                                          <p:val>
                                            <p:strVal val="#ppt_x"/>
                                          </p:val>
                                        </p:tav>
                                      </p:tavLst>
                                    </p:anim>
                                    <p:anim calcmode="lin" valueType="num">
                                      <p:cBhvr>
                                        <p:cTn id="12" dur="500" fill="hold"/>
                                        <p:tgtEl>
                                          <p:spTgt spid="43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iterate>
                                    <p:tmAbs val="0"/>
                                  </p:iterate>
                                  <p:childTnLst>
                                    <p:set>
                                      <p:cBhvr>
                                        <p:cTn id="15" fill="hold"/>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 grpId="0" animBg="1" advAuto="0"/>
      <p:bldP spid="435" grpId="0" animBg="1" advAuto="0"/>
      <p:bldP spid="8"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bg-branco.jpg">
            <a:extLst>
              <a:ext uri="{FF2B5EF4-FFF2-40B4-BE49-F238E27FC236}">
                <a16:creationId xmlns:a16="http://schemas.microsoft.com/office/drawing/2014/main" id="{3D0A3DE8-1E0A-45DB-885A-EE2BB36C3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0" y="-72060"/>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2542" name="Image" descr="Image">
            <a:extLst>
              <a:ext uri="{FF2B5EF4-FFF2-40B4-BE49-F238E27FC236}">
                <a16:creationId xmlns:a16="http://schemas.microsoft.com/office/drawing/2014/main" id="{51AF4CCE-B011-450D-9C49-F2A46EB20C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8538" y="5348288"/>
            <a:ext cx="17367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83" name="#AÁguaÉUmaSó">
            <a:extLst>
              <a:ext uri="{FF2B5EF4-FFF2-40B4-BE49-F238E27FC236}">
                <a16:creationId xmlns:a16="http://schemas.microsoft.com/office/drawing/2014/main" id="{201B55E1-7AC9-41B7-A658-7A3FCE7350F1}"/>
              </a:ext>
            </a:extLst>
          </p:cNvPr>
          <p:cNvSpPr txBox="1">
            <a:spLocks noChangeArrowheads="1"/>
          </p:cNvSpPr>
          <p:nvPr/>
        </p:nvSpPr>
        <p:spPr bwMode="auto">
          <a:xfrm>
            <a:off x="9472613" y="6051550"/>
            <a:ext cx="2328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eaLnBrk="1"/>
            <a:r>
              <a:rPr lang="pt-BR" altLang="pt-BR" sz="2000">
                <a:solidFill>
                  <a:srgbClr val="FFFFFF"/>
                </a:solidFill>
                <a:latin typeface="Montserrat Regular"/>
                <a:ea typeface="Montserrat Regular"/>
                <a:cs typeface="Montserrat Regular"/>
                <a:sym typeface="Montserrat Regular"/>
              </a:rPr>
              <a:t>       #AÁguaÉUmaSó</a:t>
            </a:r>
          </a:p>
        </p:txBody>
      </p:sp>
      <p:sp>
        <p:nvSpPr>
          <p:cNvPr id="17" name="Retângulo 16"/>
          <p:cNvSpPr/>
          <p:nvPr/>
        </p:nvSpPr>
        <p:spPr>
          <a:xfrm>
            <a:off x="224899" y="490465"/>
            <a:ext cx="11888544" cy="5909310"/>
          </a:xfrm>
          <a:prstGeom prst="rect">
            <a:avLst/>
          </a:prstGeom>
        </p:spPr>
        <p:txBody>
          <a:bodyPr wrap="square">
            <a:spAutoFit/>
          </a:bodyPr>
          <a:lstStyle/>
          <a:p>
            <a:r>
              <a:rPr lang="pt-BR" b="1" dirty="0">
                <a:solidFill>
                  <a:srgbClr val="000099"/>
                </a:solidFill>
              </a:rPr>
              <a:t>1) Governança do fiscalizador</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Regime jurídico que confira autonomia administrativa, decisória e financeira, fonte de recursos para custeio das ações de fiscalização, e equipe própria qualificada e em número compatível com o número de barragens fiscalizadas</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Pode-se contar com apoio de técnicos de outros órgãos públicos ou consultoria especializada por ele contratada, para execução de vistorias em campo, análise de laudos e documentos técnicos, e atuação em situações de emergência quando da inação do empreendedor</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Elaborar seus </a:t>
            </a:r>
            <a:r>
              <a:rPr lang="pt-BR" b="1" dirty="0">
                <a:solidFill>
                  <a:srgbClr val="000099"/>
                </a:solidFill>
              </a:rPr>
              <a:t>planos plurianual e anual de fiscalização</a:t>
            </a:r>
            <a:r>
              <a:rPr lang="pt-BR" dirty="0">
                <a:solidFill>
                  <a:srgbClr val="000099"/>
                </a:solidFill>
              </a:rPr>
              <a:t>, contendo as diretrizes e ações previstas a serem executadas, priorizando as barragens mais críticas em termos de condições de segurança</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Elaborar anualmente </a:t>
            </a:r>
            <a:r>
              <a:rPr lang="pt-BR" b="1" dirty="0">
                <a:solidFill>
                  <a:srgbClr val="000099"/>
                </a:solidFill>
              </a:rPr>
              <a:t>relatório de resultados da fiscalização</a:t>
            </a:r>
            <a:r>
              <a:rPr lang="pt-BR" dirty="0">
                <a:solidFill>
                  <a:srgbClr val="000099"/>
                </a:solidFill>
              </a:rPr>
              <a:t>, contendo avaliação da situação das barragens fiscalizadas</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Adotar gradualmente os seguintes </a:t>
            </a:r>
            <a:r>
              <a:rPr lang="pt-BR" b="1" dirty="0">
                <a:solidFill>
                  <a:srgbClr val="000099"/>
                </a:solidFill>
              </a:rPr>
              <a:t>princípios</a:t>
            </a:r>
            <a:r>
              <a:rPr lang="pt-BR" dirty="0">
                <a:solidFill>
                  <a:srgbClr val="000099"/>
                </a:solidFill>
              </a:rPr>
              <a:t>: fiscalização baseada em evidências, seletividade, proporcionalidade e foco no risco, fiscalização responsiva baseada no perfil e comportamento observado do empreendedor, visão de longo prazo, coordenação e articulação de ações de fiscalização para evitar duplicações de esforços, transparência e independência de decisões, gestão orientada a resultados, clareza e coerência de regras e procedimentos, promoção de conformidade por meio de orientação, manuais e guias, e profissionalismo e contínua capacitação da equipe de fiscalização </a:t>
            </a:r>
          </a:p>
        </p:txBody>
      </p:sp>
      <p:sp>
        <p:nvSpPr>
          <p:cNvPr id="7" name="CaixaDeTexto 6">
            <a:extLst>
              <a:ext uri="{FF2B5EF4-FFF2-40B4-BE49-F238E27FC236}">
                <a16:creationId xmlns:a16="http://schemas.microsoft.com/office/drawing/2014/main" id="{613091BD-6CE5-4F44-8111-D7371B0B8806}"/>
              </a:ext>
            </a:extLst>
          </p:cNvPr>
          <p:cNvSpPr txBox="1"/>
          <p:nvPr/>
        </p:nvSpPr>
        <p:spPr>
          <a:xfrm>
            <a:off x="3013229" y="11966"/>
            <a:ext cx="6165542" cy="369332"/>
          </a:xfrm>
          <a:prstGeom prst="rect">
            <a:avLst/>
          </a:prstGeom>
          <a:noFill/>
        </p:spPr>
        <p:txBody>
          <a:bodyPr wrap="square">
            <a:spAutoFit/>
          </a:bodyPr>
          <a:lstStyle/>
          <a:p>
            <a:pPr algn="ctr"/>
            <a:r>
              <a:rPr lang="pt-BR" b="1" dirty="0">
                <a:solidFill>
                  <a:srgbClr val="000099"/>
                </a:solidFill>
              </a:rPr>
              <a:t>ELEMENTOS SOBRE DIRETRIZES E NORMAS DE FISCALIZAÇÃO</a:t>
            </a:r>
            <a:endParaRPr lang="pt-BR" dirty="0"/>
          </a:p>
        </p:txBody>
      </p:sp>
    </p:spTree>
    <p:extLst>
      <p:ext uri="{BB962C8B-B14F-4D97-AF65-F5344CB8AC3E}">
        <p14:creationId xmlns:p14="http://schemas.microsoft.com/office/powerpoint/2010/main" val="27303309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iterate>
                                    <p:tmAbs val="0"/>
                                  </p:iterate>
                                  <p:childTnLst>
                                    <p:set>
                                      <p:cBhvr>
                                        <p:cTn id="6" fill="hold"/>
                                        <p:tgtEl>
                                          <p:spTgt spid="583"/>
                                        </p:tgtEl>
                                        <p:attrNameLst>
                                          <p:attrName>style.visibility</p:attrName>
                                        </p:attrNameLst>
                                      </p:cBhvr>
                                      <p:to>
                                        <p:strVal val="visible"/>
                                      </p:to>
                                    </p:set>
                                    <p:animEffect transition="in" filter="wipe(left)">
                                      <p:cBhvr>
                                        <p:cTn id="7" dur="5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617140" y="3709172"/>
            <a:ext cx="2642262" cy="369332"/>
          </a:xfrm>
          <a:prstGeom prst="rect">
            <a:avLst/>
          </a:prstGeom>
        </p:spPr>
        <p:txBody>
          <a:bodyPr wrap="none">
            <a:spAutoFit/>
          </a:bodyPr>
          <a:lstStyle/>
          <a:p>
            <a:r>
              <a:rPr lang="pt-BR" dirty="0">
                <a:solidFill>
                  <a:schemeClr val="tx2"/>
                </a:solidFill>
              </a:rPr>
              <a:t>Exemplo de conformidade</a:t>
            </a:r>
            <a:endParaRPr lang="pt-BR" dirty="0"/>
          </a:p>
        </p:txBody>
      </p:sp>
      <p:sp>
        <p:nvSpPr>
          <p:cNvPr id="7" name="Retângulo 6"/>
          <p:cNvSpPr/>
          <p:nvPr/>
        </p:nvSpPr>
        <p:spPr>
          <a:xfrm>
            <a:off x="7908609" y="3709172"/>
            <a:ext cx="2251578" cy="369332"/>
          </a:xfrm>
          <a:prstGeom prst="rect">
            <a:avLst/>
          </a:prstGeom>
        </p:spPr>
        <p:txBody>
          <a:bodyPr wrap="none">
            <a:spAutoFit/>
          </a:bodyPr>
          <a:lstStyle/>
          <a:p>
            <a:r>
              <a:rPr lang="pt-BR" dirty="0">
                <a:solidFill>
                  <a:schemeClr val="tx2"/>
                </a:solidFill>
              </a:rPr>
              <a:t>Reconhecer e Premiar</a:t>
            </a:r>
            <a:endParaRPr lang="pt-BR" dirty="0"/>
          </a:p>
        </p:txBody>
      </p:sp>
      <p:sp>
        <p:nvSpPr>
          <p:cNvPr id="8" name="Retângulo 7"/>
          <p:cNvSpPr/>
          <p:nvPr/>
        </p:nvSpPr>
        <p:spPr>
          <a:xfrm>
            <a:off x="636504" y="3308182"/>
            <a:ext cx="2622898" cy="369332"/>
          </a:xfrm>
          <a:prstGeom prst="rect">
            <a:avLst/>
          </a:prstGeom>
        </p:spPr>
        <p:txBody>
          <a:bodyPr wrap="none">
            <a:spAutoFit/>
          </a:bodyPr>
          <a:lstStyle/>
          <a:p>
            <a:r>
              <a:rPr lang="pt-BR" dirty="0">
                <a:solidFill>
                  <a:schemeClr val="tx2"/>
                </a:solidFill>
              </a:rPr>
              <a:t>Sempre em conformidade</a:t>
            </a:r>
            <a:endParaRPr lang="pt-BR" dirty="0"/>
          </a:p>
        </p:txBody>
      </p:sp>
      <p:sp>
        <p:nvSpPr>
          <p:cNvPr id="9" name="Retângulo 8"/>
          <p:cNvSpPr/>
          <p:nvPr/>
        </p:nvSpPr>
        <p:spPr>
          <a:xfrm>
            <a:off x="7871242" y="3330874"/>
            <a:ext cx="1063753" cy="369332"/>
          </a:xfrm>
          <a:prstGeom prst="rect">
            <a:avLst/>
          </a:prstGeom>
        </p:spPr>
        <p:txBody>
          <a:bodyPr wrap="none">
            <a:spAutoFit/>
          </a:bodyPr>
          <a:lstStyle/>
          <a:p>
            <a:r>
              <a:rPr lang="pt-BR" dirty="0">
                <a:solidFill>
                  <a:schemeClr val="tx2"/>
                </a:solidFill>
              </a:rPr>
              <a:t>Estimular</a:t>
            </a:r>
            <a:endParaRPr lang="pt-BR" dirty="0"/>
          </a:p>
        </p:txBody>
      </p:sp>
      <p:sp>
        <p:nvSpPr>
          <p:cNvPr id="10" name="Retângulo 9"/>
          <p:cNvSpPr/>
          <p:nvPr/>
        </p:nvSpPr>
        <p:spPr>
          <a:xfrm>
            <a:off x="7844382" y="2714685"/>
            <a:ext cx="1966629" cy="369332"/>
          </a:xfrm>
          <a:prstGeom prst="rect">
            <a:avLst/>
          </a:prstGeom>
        </p:spPr>
        <p:txBody>
          <a:bodyPr wrap="none">
            <a:spAutoFit/>
          </a:bodyPr>
          <a:lstStyle/>
          <a:p>
            <a:r>
              <a:rPr lang="pt-BR" dirty="0">
                <a:solidFill>
                  <a:schemeClr val="tx2"/>
                </a:solidFill>
              </a:rPr>
              <a:t>Instruir e Capacitar</a:t>
            </a:r>
            <a:endParaRPr lang="pt-BR" dirty="0"/>
          </a:p>
        </p:txBody>
      </p:sp>
      <p:sp>
        <p:nvSpPr>
          <p:cNvPr id="11" name="Retângulo 10"/>
          <p:cNvSpPr/>
          <p:nvPr/>
        </p:nvSpPr>
        <p:spPr>
          <a:xfrm>
            <a:off x="607175" y="2696304"/>
            <a:ext cx="4628624" cy="646331"/>
          </a:xfrm>
          <a:prstGeom prst="rect">
            <a:avLst/>
          </a:prstGeom>
        </p:spPr>
        <p:txBody>
          <a:bodyPr wrap="square">
            <a:spAutoFit/>
          </a:bodyPr>
          <a:lstStyle/>
          <a:p>
            <a:r>
              <a:rPr lang="pt-BR" dirty="0">
                <a:solidFill>
                  <a:schemeClr val="tx2"/>
                </a:solidFill>
              </a:rPr>
              <a:t>Desconforme por descuido, incapacidade ou desinformação</a:t>
            </a:r>
            <a:endParaRPr lang="pt-BR" dirty="0"/>
          </a:p>
        </p:txBody>
      </p:sp>
      <p:sp>
        <p:nvSpPr>
          <p:cNvPr id="12" name="Retângulo 11"/>
          <p:cNvSpPr/>
          <p:nvPr/>
        </p:nvSpPr>
        <p:spPr>
          <a:xfrm>
            <a:off x="650492" y="2100279"/>
            <a:ext cx="4228438" cy="369332"/>
          </a:xfrm>
          <a:prstGeom prst="rect">
            <a:avLst/>
          </a:prstGeom>
        </p:spPr>
        <p:txBody>
          <a:bodyPr wrap="square">
            <a:spAutoFit/>
          </a:bodyPr>
          <a:lstStyle/>
          <a:p>
            <a:r>
              <a:rPr lang="pt-BR" dirty="0">
                <a:solidFill>
                  <a:schemeClr val="tx2"/>
                </a:solidFill>
              </a:rPr>
              <a:t>Desconforme: aceita risco de sanção</a:t>
            </a:r>
            <a:endParaRPr lang="pt-BR" dirty="0"/>
          </a:p>
        </p:txBody>
      </p:sp>
      <p:sp>
        <p:nvSpPr>
          <p:cNvPr id="13" name="Retângulo 12"/>
          <p:cNvSpPr/>
          <p:nvPr/>
        </p:nvSpPr>
        <p:spPr>
          <a:xfrm>
            <a:off x="7826519" y="2091945"/>
            <a:ext cx="1857560" cy="369332"/>
          </a:xfrm>
          <a:prstGeom prst="rect">
            <a:avLst/>
          </a:prstGeom>
        </p:spPr>
        <p:txBody>
          <a:bodyPr wrap="none">
            <a:spAutoFit/>
          </a:bodyPr>
          <a:lstStyle/>
          <a:p>
            <a:r>
              <a:rPr lang="pt-BR" dirty="0">
                <a:solidFill>
                  <a:schemeClr val="tx2"/>
                </a:solidFill>
              </a:rPr>
              <a:t>Coagir e penalizar</a:t>
            </a:r>
            <a:endParaRPr lang="pt-BR" dirty="0"/>
          </a:p>
        </p:txBody>
      </p:sp>
      <p:sp>
        <p:nvSpPr>
          <p:cNvPr id="14" name="Retângulo 13"/>
          <p:cNvSpPr/>
          <p:nvPr/>
        </p:nvSpPr>
        <p:spPr>
          <a:xfrm>
            <a:off x="589529" y="1646536"/>
            <a:ext cx="4060760" cy="369332"/>
          </a:xfrm>
          <a:prstGeom prst="rect">
            <a:avLst/>
          </a:prstGeom>
        </p:spPr>
        <p:txBody>
          <a:bodyPr wrap="square">
            <a:spAutoFit/>
          </a:bodyPr>
          <a:lstStyle/>
          <a:p>
            <a:r>
              <a:rPr lang="pt-BR" dirty="0">
                <a:solidFill>
                  <a:schemeClr val="tx2"/>
                </a:solidFill>
              </a:rPr>
              <a:t>Desconforme por decisão</a:t>
            </a:r>
            <a:endParaRPr lang="pt-BR" dirty="0"/>
          </a:p>
        </p:txBody>
      </p:sp>
      <p:sp>
        <p:nvSpPr>
          <p:cNvPr id="15" name="Retângulo 14"/>
          <p:cNvSpPr/>
          <p:nvPr/>
        </p:nvSpPr>
        <p:spPr>
          <a:xfrm>
            <a:off x="7805003" y="1627490"/>
            <a:ext cx="3165544" cy="369332"/>
          </a:xfrm>
          <a:prstGeom prst="rect">
            <a:avLst/>
          </a:prstGeom>
        </p:spPr>
        <p:txBody>
          <a:bodyPr wrap="square">
            <a:spAutoFit/>
          </a:bodyPr>
          <a:lstStyle/>
          <a:p>
            <a:r>
              <a:rPr lang="pt-BR" dirty="0">
                <a:solidFill>
                  <a:schemeClr val="tx2"/>
                </a:solidFill>
              </a:rPr>
              <a:t>Aplicar toda a força da Lei</a:t>
            </a:r>
          </a:p>
        </p:txBody>
      </p:sp>
      <p:sp>
        <p:nvSpPr>
          <p:cNvPr id="16" name="Retângulo 15"/>
          <p:cNvSpPr/>
          <p:nvPr/>
        </p:nvSpPr>
        <p:spPr>
          <a:xfrm>
            <a:off x="636504" y="993722"/>
            <a:ext cx="4115950" cy="400110"/>
          </a:xfrm>
          <a:prstGeom prst="rect">
            <a:avLst/>
          </a:prstGeom>
        </p:spPr>
        <p:txBody>
          <a:bodyPr wrap="square">
            <a:spAutoFit/>
          </a:bodyPr>
          <a:lstStyle/>
          <a:p>
            <a:r>
              <a:rPr lang="pt-BR" sz="2000" b="1" dirty="0">
                <a:solidFill>
                  <a:srgbClr val="487988"/>
                </a:solidFill>
                <a:latin typeface="Century Gothic" panose="020B0502020202020204" pitchFamily="34" charset="0"/>
              </a:rPr>
              <a:t>Comportamento do Agente</a:t>
            </a:r>
          </a:p>
        </p:txBody>
      </p:sp>
      <p:sp>
        <p:nvSpPr>
          <p:cNvPr id="17" name="Retângulo 16"/>
          <p:cNvSpPr/>
          <p:nvPr/>
        </p:nvSpPr>
        <p:spPr>
          <a:xfrm>
            <a:off x="7805003" y="928132"/>
            <a:ext cx="3985377" cy="400110"/>
          </a:xfrm>
          <a:prstGeom prst="rect">
            <a:avLst/>
          </a:prstGeom>
        </p:spPr>
        <p:txBody>
          <a:bodyPr wrap="square">
            <a:spAutoFit/>
          </a:bodyPr>
          <a:lstStyle/>
          <a:p>
            <a:r>
              <a:rPr lang="pt-BR" sz="2000" b="1" dirty="0">
                <a:solidFill>
                  <a:srgbClr val="487988"/>
                </a:solidFill>
                <a:latin typeface="Century Gothic" panose="020B0502020202020204" pitchFamily="34" charset="0"/>
              </a:rPr>
              <a:t>Ação do Fiscalizador</a:t>
            </a:r>
          </a:p>
        </p:txBody>
      </p:sp>
      <p:sp>
        <p:nvSpPr>
          <p:cNvPr id="21" name="Retângulo 20"/>
          <p:cNvSpPr/>
          <p:nvPr/>
        </p:nvSpPr>
        <p:spPr>
          <a:xfrm rot="16200000">
            <a:off x="4587127" y="2986945"/>
            <a:ext cx="1469185" cy="307777"/>
          </a:xfrm>
          <a:prstGeom prst="rect">
            <a:avLst/>
          </a:prstGeom>
        </p:spPr>
        <p:txBody>
          <a:bodyPr wrap="none">
            <a:spAutoFit/>
          </a:bodyPr>
          <a:lstStyle/>
          <a:p>
            <a:r>
              <a:rPr lang="pt-BR" sz="1400" b="1" dirty="0">
                <a:solidFill>
                  <a:schemeClr val="tx2"/>
                </a:solidFill>
              </a:rPr>
              <a:t>Custo regulatório</a:t>
            </a:r>
            <a:endParaRPr lang="pt-BR" sz="1400" dirty="0"/>
          </a:p>
        </p:txBody>
      </p:sp>
      <p:sp>
        <p:nvSpPr>
          <p:cNvPr id="23" name="Triângulo retângulo 22"/>
          <p:cNvSpPr/>
          <p:nvPr/>
        </p:nvSpPr>
        <p:spPr>
          <a:xfrm>
            <a:off x="5453488" y="1568116"/>
            <a:ext cx="2425374" cy="2431229"/>
          </a:xfrm>
          <a:prstGeom prst="rtTriangle">
            <a:avLst/>
          </a:prstGeom>
          <a:gradFill flip="none" rotWithShape="1">
            <a:gsLst>
              <a:gs pos="10000">
                <a:srgbClr val="C00000"/>
              </a:gs>
              <a:gs pos="47000">
                <a:schemeClr val="accent4">
                  <a:lumMod val="60000"/>
                  <a:lumOff val="40000"/>
                </a:schemeClr>
              </a:gs>
              <a:gs pos="18000">
                <a:schemeClr val="accent2"/>
              </a:gs>
              <a:gs pos="66000">
                <a:schemeClr val="accent4">
                  <a:lumMod val="60000"/>
                  <a:lumOff val="40000"/>
                </a:schemeClr>
              </a:gs>
              <a:gs pos="36000">
                <a:schemeClr val="accent2"/>
              </a:gs>
              <a:gs pos="88000">
                <a:schemeClr val="accent6">
                  <a:lumMod val="75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etângulo 23"/>
          <p:cNvSpPr/>
          <p:nvPr/>
        </p:nvSpPr>
        <p:spPr>
          <a:xfrm>
            <a:off x="5475608" y="4015277"/>
            <a:ext cx="1637051" cy="307777"/>
          </a:xfrm>
          <a:prstGeom prst="rect">
            <a:avLst/>
          </a:prstGeom>
        </p:spPr>
        <p:txBody>
          <a:bodyPr wrap="none">
            <a:spAutoFit/>
          </a:bodyPr>
          <a:lstStyle/>
          <a:p>
            <a:r>
              <a:rPr lang="pt-BR" sz="1400" b="1" dirty="0">
                <a:solidFill>
                  <a:schemeClr val="tx2"/>
                </a:solidFill>
              </a:rPr>
              <a:t>Número de agentes</a:t>
            </a:r>
            <a:endParaRPr lang="pt-BR" sz="1400" dirty="0"/>
          </a:p>
        </p:txBody>
      </p:sp>
      <p:cxnSp>
        <p:nvCxnSpPr>
          <p:cNvPr id="26" name="Conector reto 25"/>
          <p:cNvCxnSpPr/>
          <p:nvPr/>
        </p:nvCxnSpPr>
        <p:spPr>
          <a:xfrm flipV="1">
            <a:off x="589529" y="2015868"/>
            <a:ext cx="10512363" cy="11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flipV="1">
            <a:off x="580560" y="2544786"/>
            <a:ext cx="10512363" cy="11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flipV="1">
            <a:off x="560833" y="3310379"/>
            <a:ext cx="10512363" cy="11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flipV="1">
            <a:off x="594898" y="3710207"/>
            <a:ext cx="10512363" cy="11529"/>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tângulo 29"/>
          <p:cNvSpPr/>
          <p:nvPr/>
        </p:nvSpPr>
        <p:spPr>
          <a:xfrm>
            <a:off x="607175" y="316003"/>
            <a:ext cx="4115950" cy="400110"/>
          </a:xfrm>
          <a:prstGeom prst="rect">
            <a:avLst/>
          </a:prstGeom>
        </p:spPr>
        <p:txBody>
          <a:bodyPr wrap="square">
            <a:spAutoFit/>
          </a:bodyPr>
          <a:lstStyle/>
          <a:p>
            <a:r>
              <a:rPr lang="pt-BR" sz="2000" b="1" dirty="0">
                <a:solidFill>
                  <a:srgbClr val="487988"/>
                </a:solidFill>
                <a:latin typeface="Century Gothic" panose="020B0502020202020204" pitchFamily="34" charset="0"/>
              </a:rPr>
              <a:t>Fiscalização Responsiva</a:t>
            </a:r>
          </a:p>
        </p:txBody>
      </p:sp>
    </p:spTree>
    <p:extLst>
      <p:ext uri="{BB962C8B-B14F-4D97-AF65-F5344CB8AC3E}">
        <p14:creationId xmlns:p14="http://schemas.microsoft.com/office/powerpoint/2010/main" val="3393294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bg-branco.jpg">
            <a:extLst>
              <a:ext uri="{FF2B5EF4-FFF2-40B4-BE49-F238E27FC236}">
                <a16:creationId xmlns:a16="http://schemas.microsoft.com/office/drawing/2014/main" id="{3D0A3DE8-1E0A-45DB-885A-EE2BB36C3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0" y="-72060"/>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2542" name="Image" descr="Image">
            <a:extLst>
              <a:ext uri="{FF2B5EF4-FFF2-40B4-BE49-F238E27FC236}">
                <a16:creationId xmlns:a16="http://schemas.microsoft.com/office/drawing/2014/main" id="{51AF4CCE-B011-450D-9C49-F2A46EB20C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8538" y="5348288"/>
            <a:ext cx="17367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83" name="#AÁguaÉUmaSó">
            <a:extLst>
              <a:ext uri="{FF2B5EF4-FFF2-40B4-BE49-F238E27FC236}">
                <a16:creationId xmlns:a16="http://schemas.microsoft.com/office/drawing/2014/main" id="{201B55E1-7AC9-41B7-A658-7A3FCE7350F1}"/>
              </a:ext>
            </a:extLst>
          </p:cNvPr>
          <p:cNvSpPr txBox="1">
            <a:spLocks noChangeArrowheads="1"/>
          </p:cNvSpPr>
          <p:nvPr/>
        </p:nvSpPr>
        <p:spPr bwMode="auto">
          <a:xfrm>
            <a:off x="9472613" y="6051550"/>
            <a:ext cx="2328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eaLnBrk="1"/>
            <a:r>
              <a:rPr lang="pt-BR" altLang="pt-BR" sz="2000">
                <a:solidFill>
                  <a:srgbClr val="FFFFFF"/>
                </a:solidFill>
                <a:latin typeface="Montserrat Regular"/>
                <a:ea typeface="Montserrat Regular"/>
                <a:cs typeface="Montserrat Regular"/>
                <a:sym typeface="Montserrat Regular"/>
              </a:rPr>
              <a:t>       #AÁguaÉUmaSó</a:t>
            </a:r>
          </a:p>
        </p:txBody>
      </p:sp>
      <p:sp>
        <p:nvSpPr>
          <p:cNvPr id="17" name="Retângulo 16"/>
          <p:cNvSpPr/>
          <p:nvPr/>
        </p:nvSpPr>
        <p:spPr>
          <a:xfrm>
            <a:off x="151728" y="45634"/>
            <a:ext cx="11888544" cy="6463308"/>
          </a:xfrm>
          <a:prstGeom prst="rect">
            <a:avLst/>
          </a:prstGeom>
        </p:spPr>
        <p:txBody>
          <a:bodyPr wrap="square">
            <a:spAutoFit/>
          </a:bodyPr>
          <a:lstStyle/>
          <a:p>
            <a:r>
              <a:rPr lang="pt-BR" b="1" dirty="0">
                <a:solidFill>
                  <a:srgbClr val="000099"/>
                </a:solidFill>
              </a:rPr>
              <a:t>2) Atividade de fiscalização</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A atividade de fiscalização pode ser exercida em </a:t>
            </a:r>
            <a:r>
              <a:rPr lang="pt-BR" b="1" dirty="0">
                <a:solidFill>
                  <a:srgbClr val="000099"/>
                </a:solidFill>
              </a:rPr>
              <a:t>escritório ou por vistorias em campo</a:t>
            </a:r>
            <a:r>
              <a:rPr lang="pt-BR" dirty="0">
                <a:solidFill>
                  <a:srgbClr val="000099"/>
                </a:solidFill>
              </a:rPr>
              <a:t>, no caso de ausência ou deficiência de inspeção realizada pelo empreendedor, se necessárias para verificar as condições de segurança da barragem, ou no caso de barragens em situação de alerta ou emergência </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Assegurar que as barragens possuem avaliação quanto </a:t>
            </a:r>
            <a:r>
              <a:rPr lang="pt-BR" b="1" dirty="0">
                <a:solidFill>
                  <a:srgbClr val="000099"/>
                </a:solidFill>
              </a:rPr>
              <a:t>nível de perigo das anomalias </a:t>
            </a:r>
            <a:r>
              <a:rPr lang="pt-BR" dirty="0">
                <a:solidFill>
                  <a:srgbClr val="000099"/>
                </a:solidFill>
              </a:rPr>
              <a:t>(normal, atenção, alerta e emergência), e </a:t>
            </a:r>
            <a:r>
              <a:rPr lang="pt-BR" b="1" dirty="0">
                <a:solidFill>
                  <a:srgbClr val="000099"/>
                </a:solidFill>
              </a:rPr>
              <a:t>priorizar a fiscalização das barragens em alerta e emergência</a:t>
            </a:r>
            <a:r>
              <a:rPr lang="pt-BR" dirty="0">
                <a:solidFill>
                  <a:srgbClr val="000099"/>
                </a:solidFill>
              </a:rPr>
              <a:t>, e aquelas classificadas como de alto dano potencial e alto risco </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Exigir e </a:t>
            </a:r>
            <a:r>
              <a:rPr lang="pt-BR" b="1" dirty="0">
                <a:solidFill>
                  <a:srgbClr val="000099"/>
                </a:solidFill>
              </a:rPr>
              <a:t>avaliar anualmente o relatório de inspeção regular</a:t>
            </a:r>
            <a:r>
              <a:rPr lang="pt-BR" dirty="0">
                <a:solidFill>
                  <a:srgbClr val="000099"/>
                </a:solidFill>
              </a:rPr>
              <a:t>, e determinar ao empreendedor, se possível em até 90 dias do recebimento, adequações no relatório e execução das recomendações que julgar pertinentes em prazo de no mínimo 30 dias e no máximo 180 dias (prorrogável se justificado). O prazo poderá ser inferior a 30 dias no caso de barragens em alerta ou emergência</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Determinar ao empreendedor </a:t>
            </a:r>
            <a:r>
              <a:rPr lang="pt-BR" b="1" dirty="0">
                <a:solidFill>
                  <a:srgbClr val="000099"/>
                </a:solidFill>
              </a:rPr>
              <a:t>prazo de no máximo 1 ano para elaboração do plano de segurança </a:t>
            </a:r>
            <a:r>
              <a:rPr lang="pt-BR" dirty="0">
                <a:solidFill>
                  <a:srgbClr val="000099"/>
                </a:solidFill>
              </a:rPr>
              <a:t>e plano de ação de emergência, articulando a extensão do PAE entre empreendedores e fiscalizadores na mesma bacia hidrográfica. </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Na ausência do PAE, pode-se exigir, temporariamente, </a:t>
            </a:r>
            <a:r>
              <a:rPr lang="pt-BR" b="1" dirty="0">
                <a:solidFill>
                  <a:srgbClr val="000099"/>
                </a:solidFill>
              </a:rPr>
              <a:t>protocolo de ações de emergência </a:t>
            </a:r>
            <a:r>
              <a:rPr lang="pt-BR" dirty="0">
                <a:solidFill>
                  <a:srgbClr val="000099"/>
                </a:solidFill>
              </a:rPr>
              <a:t>contendo elementos mínimos do PAE como identificação de atores afetados, cadeia de avisos, etc.</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Avaliar o conteúdo da RPSB, PSB e PAE e </a:t>
            </a:r>
            <a:r>
              <a:rPr lang="pt-BR" b="1" dirty="0">
                <a:solidFill>
                  <a:srgbClr val="000099"/>
                </a:solidFill>
              </a:rPr>
              <a:t>determinar adequações </a:t>
            </a:r>
            <a:r>
              <a:rPr lang="pt-BR" dirty="0">
                <a:solidFill>
                  <a:srgbClr val="000099"/>
                </a:solidFill>
              </a:rPr>
              <a:t>caso necessário, usando como referência o conteúdo mínimo definido em resolução e manuais técnicos publicados pela ANA</a:t>
            </a:r>
          </a:p>
        </p:txBody>
      </p:sp>
    </p:spTree>
    <p:extLst>
      <p:ext uri="{BB962C8B-B14F-4D97-AF65-F5344CB8AC3E}">
        <p14:creationId xmlns:p14="http://schemas.microsoft.com/office/powerpoint/2010/main" val="275954101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iterate>
                                    <p:tmAbs val="0"/>
                                  </p:iterate>
                                  <p:childTnLst>
                                    <p:set>
                                      <p:cBhvr>
                                        <p:cTn id="6" fill="hold"/>
                                        <p:tgtEl>
                                          <p:spTgt spid="583"/>
                                        </p:tgtEl>
                                        <p:attrNameLst>
                                          <p:attrName>style.visibility</p:attrName>
                                        </p:attrNameLst>
                                      </p:cBhvr>
                                      <p:to>
                                        <p:strVal val="visible"/>
                                      </p:to>
                                    </p:set>
                                    <p:animEffect transition="in" filter="wipe(left)">
                                      <p:cBhvr>
                                        <p:cTn id="7" dur="5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bg-branco.jpg">
            <a:extLst>
              <a:ext uri="{FF2B5EF4-FFF2-40B4-BE49-F238E27FC236}">
                <a16:creationId xmlns:a16="http://schemas.microsoft.com/office/drawing/2014/main" id="{3D0A3DE8-1E0A-45DB-885A-EE2BB36C3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0" y="-72060"/>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2542" name="Image" descr="Image">
            <a:extLst>
              <a:ext uri="{FF2B5EF4-FFF2-40B4-BE49-F238E27FC236}">
                <a16:creationId xmlns:a16="http://schemas.microsoft.com/office/drawing/2014/main" id="{51AF4CCE-B011-450D-9C49-F2A46EB20C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8538" y="5348288"/>
            <a:ext cx="17367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83" name="#AÁguaÉUmaSó">
            <a:extLst>
              <a:ext uri="{FF2B5EF4-FFF2-40B4-BE49-F238E27FC236}">
                <a16:creationId xmlns:a16="http://schemas.microsoft.com/office/drawing/2014/main" id="{201B55E1-7AC9-41B7-A658-7A3FCE7350F1}"/>
              </a:ext>
            </a:extLst>
          </p:cNvPr>
          <p:cNvSpPr txBox="1">
            <a:spLocks noChangeArrowheads="1"/>
          </p:cNvSpPr>
          <p:nvPr/>
        </p:nvSpPr>
        <p:spPr bwMode="auto">
          <a:xfrm>
            <a:off x="9472613" y="6051550"/>
            <a:ext cx="2328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eaLnBrk="1"/>
            <a:r>
              <a:rPr lang="pt-BR" altLang="pt-BR" sz="2000">
                <a:solidFill>
                  <a:srgbClr val="FFFFFF"/>
                </a:solidFill>
                <a:latin typeface="Montserrat Regular"/>
                <a:ea typeface="Montserrat Regular"/>
                <a:cs typeface="Montserrat Regular"/>
                <a:sym typeface="Montserrat Regular"/>
              </a:rPr>
              <a:t>       #AÁguaÉUmaSó</a:t>
            </a:r>
          </a:p>
        </p:txBody>
      </p:sp>
      <p:sp>
        <p:nvSpPr>
          <p:cNvPr id="17" name="Retângulo 16"/>
          <p:cNvSpPr/>
          <p:nvPr/>
        </p:nvSpPr>
        <p:spPr>
          <a:xfrm>
            <a:off x="134888" y="0"/>
            <a:ext cx="11888544" cy="6463308"/>
          </a:xfrm>
          <a:prstGeom prst="rect">
            <a:avLst/>
          </a:prstGeom>
        </p:spPr>
        <p:txBody>
          <a:bodyPr wrap="square">
            <a:spAutoFit/>
          </a:bodyPr>
          <a:lstStyle/>
          <a:p>
            <a:r>
              <a:rPr lang="pt-BR" b="1" dirty="0">
                <a:solidFill>
                  <a:srgbClr val="000099"/>
                </a:solidFill>
              </a:rPr>
              <a:t>3) Aplicação de Sanções</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b="1" dirty="0">
                <a:solidFill>
                  <a:srgbClr val="000099"/>
                </a:solidFill>
              </a:rPr>
              <a:t>Sempre que possível, orientar e notificar </a:t>
            </a:r>
            <a:r>
              <a:rPr lang="pt-BR" dirty="0">
                <a:solidFill>
                  <a:srgbClr val="000099"/>
                </a:solidFill>
              </a:rPr>
              <a:t>o empreendedor sobre as exigências da PNSB e respectivos prazos, </a:t>
            </a:r>
            <a:r>
              <a:rPr lang="pt-BR" b="1" dirty="0">
                <a:solidFill>
                  <a:srgbClr val="000099"/>
                </a:solidFill>
              </a:rPr>
              <a:t>dando oportunidade para regularização </a:t>
            </a:r>
            <a:r>
              <a:rPr lang="pt-BR" dirty="0">
                <a:solidFill>
                  <a:srgbClr val="000099"/>
                </a:solidFill>
              </a:rPr>
              <a:t>antes da aplicação de penalidades</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Definir e </a:t>
            </a:r>
            <a:r>
              <a:rPr lang="pt-BR" b="1" dirty="0">
                <a:solidFill>
                  <a:srgbClr val="000099"/>
                </a:solidFill>
              </a:rPr>
              <a:t>tornar pública a forma de enquadramento de infrações e dosimetria de penalidades</a:t>
            </a:r>
            <a:r>
              <a:rPr lang="pt-BR" dirty="0">
                <a:solidFill>
                  <a:srgbClr val="000099"/>
                </a:solidFill>
              </a:rPr>
              <a:t>, definindo penalidades proporcionais à gravidade da infração</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Infrações que não comprometam de imediato a segurança da barragem, como perda de prazos para entrega de documentos, podem ser sancionadas apenas com advertências, o critério do fiscalizador</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Garantir, definir e informar ao empreendedor sobre procedimentos para </a:t>
            </a:r>
            <a:r>
              <a:rPr lang="pt-BR" b="1" dirty="0">
                <a:solidFill>
                  <a:srgbClr val="000099"/>
                </a:solidFill>
              </a:rPr>
              <a:t>defesa e exercício do contraditório </a:t>
            </a:r>
            <a:r>
              <a:rPr lang="pt-BR" dirty="0">
                <a:solidFill>
                  <a:srgbClr val="000099"/>
                </a:solidFill>
              </a:rPr>
              <a:t>à aplicação de penalidades em pelo menos duas instâncias recursais distintas.</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No caso de irregularidades que exijam tempo superior a 1 ano para serem sanadas, pode-se celebrar </a:t>
            </a:r>
            <a:r>
              <a:rPr lang="pt-BR" b="1" dirty="0">
                <a:solidFill>
                  <a:srgbClr val="000099"/>
                </a:solidFill>
              </a:rPr>
              <a:t>protocolo de compromisso </a:t>
            </a:r>
            <a:r>
              <a:rPr lang="pt-BR" dirty="0">
                <a:solidFill>
                  <a:srgbClr val="000099"/>
                </a:solidFill>
              </a:rPr>
              <a:t>com o empreendedor, por ele proposto, contendo medidas corretivas, metas e prazos para execução, sujeitas a fiscalização e novas penalidades</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Caso o empreendedor corrija a infração no prazo determinado, </a:t>
            </a:r>
            <a:r>
              <a:rPr lang="pt-BR" b="1" dirty="0">
                <a:solidFill>
                  <a:srgbClr val="000099"/>
                </a:solidFill>
              </a:rPr>
              <a:t>o valor da multa poderá ser reduzido</a:t>
            </a:r>
            <a:r>
              <a:rPr lang="pt-BR" dirty="0">
                <a:solidFill>
                  <a:srgbClr val="000099"/>
                </a:solidFill>
              </a:rPr>
              <a:t>, desde que não seja reincidência</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Alternativamente ao pagamento da multa, o empreendedor poderá </a:t>
            </a:r>
            <a:r>
              <a:rPr lang="pt-BR" b="1" dirty="0">
                <a:solidFill>
                  <a:srgbClr val="000099"/>
                </a:solidFill>
              </a:rPr>
              <a:t>converter o seu valor</a:t>
            </a:r>
            <a:r>
              <a:rPr lang="pt-BR" dirty="0">
                <a:solidFill>
                  <a:srgbClr val="000099"/>
                </a:solidFill>
              </a:rPr>
              <a:t> em serviços de conservação, recuperação e redução do risco ou dano da barragem</a:t>
            </a:r>
          </a:p>
        </p:txBody>
      </p:sp>
    </p:spTree>
    <p:extLst>
      <p:ext uri="{BB962C8B-B14F-4D97-AF65-F5344CB8AC3E}">
        <p14:creationId xmlns:p14="http://schemas.microsoft.com/office/powerpoint/2010/main" val="426948502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iterate>
                                    <p:tmAbs val="0"/>
                                  </p:iterate>
                                  <p:childTnLst>
                                    <p:set>
                                      <p:cBhvr>
                                        <p:cTn id="6" fill="hold"/>
                                        <p:tgtEl>
                                          <p:spTgt spid="583"/>
                                        </p:tgtEl>
                                        <p:attrNameLst>
                                          <p:attrName>style.visibility</p:attrName>
                                        </p:attrNameLst>
                                      </p:cBhvr>
                                      <p:to>
                                        <p:strVal val="visible"/>
                                      </p:to>
                                    </p:set>
                                    <p:animEffect transition="in" filter="wipe(left)">
                                      <p:cBhvr>
                                        <p:cTn id="7" dur="5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889565210"/>
              </p:ext>
            </p:extLst>
          </p:nvPr>
        </p:nvGraphicFramePr>
        <p:xfrm>
          <a:off x="256674" y="320040"/>
          <a:ext cx="11678652" cy="6217920"/>
        </p:xfrm>
        <a:graphic>
          <a:graphicData uri="http://schemas.openxmlformats.org/drawingml/2006/table">
            <a:tbl>
              <a:tblPr firstRow="1" bandRow="1">
                <a:tableStyleId>{5C22544A-7EE6-4342-B048-85BDC9FD1C3A}</a:tableStyleId>
              </a:tblPr>
              <a:tblGrid>
                <a:gridCol w="1525348">
                  <a:extLst>
                    <a:ext uri="{9D8B030D-6E8A-4147-A177-3AD203B41FA5}">
                      <a16:colId xmlns:a16="http://schemas.microsoft.com/office/drawing/2014/main" val="20000"/>
                    </a:ext>
                  </a:extLst>
                </a:gridCol>
                <a:gridCol w="10153304">
                  <a:extLst>
                    <a:ext uri="{9D8B030D-6E8A-4147-A177-3AD203B41FA5}">
                      <a16:colId xmlns:a16="http://schemas.microsoft.com/office/drawing/2014/main" val="20001"/>
                    </a:ext>
                  </a:extLst>
                </a:gridCol>
              </a:tblGrid>
              <a:tr h="2686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Century Gothic" panose="020B0502020202020204" pitchFamily="34" charset="0"/>
                        </a:rPr>
                        <a:t>Classificação da gravidade de infrações, para fins de dosimetria de multas (Resolução ANA nº 24/2020</a:t>
                      </a:r>
                      <a:endParaRPr lang="en-US" dirty="0">
                        <a:solidFill>
                          <a:schemeClr val="bg1"/>
                        </a:solidFill>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pt-BR" b="1" dirty="0"/>
                        <a:t>Leve</a:t>
                      </a:r>
                      <a:endParaRPr lang="en-US" b="1" dirty="0"/>
                    </a:p>
                  </a:txBody>
                  <a:tcPr anchor="ctr"/>
                </a:tc>
                <a:tc>
                  <a:txBody>
                    <a:bodyPr/>
                    <a:lstStyle/>
                    <a:p>
                      <a:r>
                        <a:rPr lang="pt-BR" dirty="0"/>
                        <a:t>Descumprir prazos</a:t>
                      </a:r>
                    </a:p>
                    <a:p>
                      <a:r>
                        <a:rPr lang="pt-BR" dirty="0"/>
                        <a:t>Não cadastrar informações no SNISB</a:t>
                      </a:r>
                    </a:p>
                    <a:p>
                      <a:r>
                        <a:rPr lang="pt-BR" dirty="0"/>
                        <a:t>Não apresentar dados, informações, documentos (ART, planos, relatórios)</a:t>
                      </a:r>
                    </a:p>
                    <a:p>
                      <a:r>
                        <a:rPr lang="pt-BR" dirty="0"/>
                        <a:t>Apresentar documentos em desacordo com as normas ou incompletos</a:t>
                      </a:r>
                    </a:p>
                    <a:p>
                      <a:r>
                        <a:rPr lang="pt-BR" dirty="0"/>
                        <a:t>Não informar situação de comprometimento da segurança quando DPA = baixo</a:t>
                      </a:r>
                    </a:p>
                    <a:p>
                      <a:r>
                        <a:rPr lang="pt-BR" dirty="0"/>
                        <a:t>Não atender recomendações da ISR quando DPA = baixo</a:t>
                      </a:r>
                    </a:p>
                  </a:txBody>
                  <a:tcPr/>
                </a:tc>
                <a:extLst>
                  <a:ext uri="{0D108BD9-81ED-4DB2-BD59-A6C34878D82A}">
                    <a16:rowId xmlns:a16="http://schemas.microsoft.com/office/drawing/2014/main" val="10002"/>
                  </a:ext>
                </a:extLst>
              </a:tr>
              <a:tr h="370840">
                <a:tc>
                  <a:txBody>
                    <a:bodyPr/>
                    <a:lstStyle/>
                    <a:p>
                      <a:r>
                        <a:rPr lang="pt-BR" b="1" dirty="0"/>
                        <a:t>Média</a:t>
                      </a:r>
                      <a:endParaRPr lang="en-US" b="1" dirty="0"/>
                    </a:p>
                  </a:txBody>
                  <a:tcPr anchor="ctr"/>
                </a:tc>
                <a:tc>
                  <a:txBody>
                    <a:bodyPr/>
                    <a:lstStyle/>
                    <a:p>
                      <a:r>
                        <a:rPr lang="pt-BR" dirty="0"/>
                        <a:t>Deixar de elaborar documentos e planos </a:t>
                      </a:r>
                    </a:p>
                    <a:p>
                      <a:r>
                        <a:rPr lang="pt-BR" dirty="0"/>
                        <a:t>Não executar ISR ou RPSB</a:t>
                      </a:r>
                    </a:p>
                    <a:p>
                      <a:r>
                        <a:rPr lang="pt-BR" dirty="0"/>
                        <a:t>Não atender a recomendações da ISR quando NPG = atenção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Não informar situação de comprometimento da segurança quando DPA = médio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Não atender a recomendações e procedimentos do PSB, RPSB e PAE quando DPA = médio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Não prover recursos para segurança de barragens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Não instalar equipamentos de monitoramento hidrológico</a:t>
                      </a:r>
                      <a:endParaRPr lang="en-US" dirty="0"/>
                    </a:p>
                  </a:txBody>
                  <a:tcPr/>
                </a:tc>
                <a:extLst>
                  <a:ext uri="{0D108BD9-81ED-4DB2-BD59-A6C34878D82A}">
                    <a16:rowId xmlns:a16="http://schemas.microsoft.com/office/drawing/2014/main" val="10003"/>
                  </a:ext>
                </a:extLst>
              </a:tr>
              <a:tr h="370840">
                <a:tc>
                  <a:txBody>
                    <a:bodyPr/>
                    <a:lstStyle/>
                    <a:p>
                      <a:r>
                        <a:rPr lang="pt-BR" b="1" dirty="0"/>
                        <a:t>Grave</a:t>
                      </a:r>
                      <a:endParaRPr lang="en-US" b="1" dirty="0"/>
                    </a:p>
                  </a:txBody>
                  <a:tcPr anchor="ctr"/>
                </a:tc>
                <a:tc>
                  <a:txBody>
                    <a:bodyPr/>
                    <a:lstStyle/>
                    <a:p>
                      <a:r>
                        <a:rPr lang="pt-BR" dirty="0"/>
                        <a:t>Não atender a recomendações da ISR quando NPG = alerta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Não informar situação de comprometimento da segurança quando DPA = alto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Não atender a recomendações e procedimentos do PSB, RPSB e PAE quando DPA = alto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Não permitir acesso irrestrito de servidores da ANA ao local da barragem</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Não tomar ações tempestivas para recuperação ou desativação da barragem</a:t>
                      </a:r>
                      <a:endParaRPr lang="en-US" dirty="0"/>
                    </a:p>
                  </a:txBody>
                  <a:tcPr/>
                </a:tc>
                <a:extLst>
                  <a:ext uri="{0D108BD9-81ED-4DB2-BD59-A6C34878D82A}">
                    <a16:rowId xmlns:a16="http://schemas.microsoft.com/office/drawing/2014/main" val="10004"/>
                  </a:ext>
                </a:extLst>
              </a:tr>
              <a:tr h="150099">
                <a:tc>
                  <a:txBody>
                    <a:bodyPr/>
                    <a:lstStyle/>
                    <a:p>
                      <a:r>
                        <a:rPr lang="en-US" b="1" dirty="0" err="1"/>
                        <a:t>Gravíssima</a:t>
                      </a:r>
                      <a:endParaRPr lang="en-US"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Não atender a recomendações da ISR quando NPG = emergência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Descumprir regras ou restrições operacionais determinadas pela ANA</a:t>
                      </a:r>
                    </a:p>
                  </a:txBody>
                  <a:tcPr/>
                </a:tc>
                <a:extLst>
                  <a:ext uri="{0D108BD9-81ED-4DB2-BD59-A6C34878D82A}">
                    <a16:rowId xmlns:a16="http://schemas.microsoft.com/office/drawing/2014/main" val="90066922"/>
                  </a:ext>
                </a:extLst>
              </a:tr>
            </a:tbl>
          </a:graphicData>
        </a:graphic>
      </p:graphicFrame>
    </p:spTree>
    <p:extLst>
      <p:ext uri="{BB962C8B-B14F-4D97-AF65-F5344CB8AC3E}">
        <p14:creationId xmlns:p14="http://schemas.microsoft.com/office/powerpoint/2010/main" val="44956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674281" y="1633544"/>
          <a:ext cx="8938607" cy="3474720"/>
        </p:xfrm>
        <a:graphic>
          <a:graphicData uri="http://schemas.openxmlformats.org/drawingml/2006/table">
            <a:tbl>
              <a:tblPr firstRow="1" bandRow="1">
                <a:tableStyleId>{5C22544A-7EE6-4342-B048-85BDC9FD1C3A}</a:tableStyleId>
              </a:tblPr>
              <a:tblGrid>
                <a:gridCol w="1060041">
                  <a:extLst>
                    <a:ext uri="{9D8B030D-6E8A-4147-A177-3AD203B41FA5}">
                      <a16:colId xmlns:a16="http://schemas.microsoft.com/office/drawing/2014/main" val="20000"/>
                    </a:ext>
                  </a:extLst>
                </a:gridCol>
                <a:gridCol w="2441174">
                  <a:extLst>
                    <a:ext uri="{9D8B030D-6E8A-4147-A177-3AD203B41FA5}">
                      <a16:colId xmlns:a16="http://schemas.microsoft.com/office/drawing/2014/main" val="20001"/>
                    </a:ext>
                  </a:extLst>
                </a:gridCol>
                <a:gridCol w="1257618">
                  <a:extLst>
                    <a:ext uri="{9D8B030D-6E8A-4147-A177-3AD203B41FA5}">
                      <a16:colId xmlns:a16="http://schemas.microsoft.com/office/drawing/2014/main" val="20002"/>
                    </a:ext>
                  </a:extLst>
                </a:gridCol>
                <a:gridCol w="1461078">
                  <a:extLst>
                    <a:ext uri="{9D8B030D-6E8A-4147-A177-3AD203B41FA5}">
                      <a16:colId xmlns:a16="http://schemas.microsoft.com/office/drawing/2014/main" val="20003"/>
                    </a:ext>
                  </a:extLst>
                </a:gridCol>
                <a:gridCol w="1257618">
                  <a:extLst>
                    <a:ext uri="{9D8B030D-6E8A-4147-A177-3AD203B41FA5}">
                      <a16:colId xmlns:a16="http://schemas.microsoft.com/office/drawing/2014/main" val="20004"/>
                    </a:ext>
                  </a:extLst>
                </a:gridCol>
                <a:gridCol w="1461078">
                  <a:extLst>
                    <a:ext uri="{9D8B030D-6E8A-4147-A177-3AD203B41FA5}">
                      <a16:colId xmlns:a16="http://schemas.microsoft.com/office/drawing/2014/main" val="20005"/>
                    </a:ext>
                  </a:extLst>
                </a:gridCol>
              </a:tblGrid>
              <a:tr h="185420">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Perfil do agente</a:t>
                      </a:r>
                      <a:endParaRPr lang="en-US" dirty="0"/>
                    </a:p>
                  </a:txBody>
                  <a:tcPr/>
                </a:tc>
                <a:tc rowSpan="2" hMerge="1">
                  <a:txBody>
                    <a:bodyPr/>
                    <a:lstStyle/>
                    <a:p>
                      <a:endParaRPr lang="en-US" dirty="0"/>
                    </a:p>
                  </a:txBody>
                  <a:tcPr/>
                </a:tc>
                <a:tc gridSpan="4">
                  <a:txBody>
                    <a:bodyPr/>
                    <a:lstStyle/>
                    <a:p>
                      <a:pPr algn="ctr"/>
                      <a:r>
                        <a:rPr lang="pt-BR" dirty="0"/>
                        <a:t>Número de infrações nos últimos</a:t>
                      </a:r>
                      <a:r>
                        <a:rPr lang="pt-BR" baseline="0" dirty="0"/>
                        <a:t> 3 anos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85420">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kern="1200" dirty="0">
                          <a:solidFill>
                            <a:schemeClr val="lt1"/>
                          </a:solidFill>
                          <a:latin typeface="+mn-lt"/>
                          <a:ea typeface="+mn-ea"/>
                          <a:cs typeface="+mn-cs"/>
                        </a:rPr>
                        <a:t>Leve</a:t>
                      </a:r>
                      <a:endParaRPr lang="en-US" sz="18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kern="1200" dirty="0">
                          <a:solidFill>
                            <a:schemeClr val="lt1"/>
                          </a:solidFill>
                          <a:latin typeface="+mn-lt"/>
                          <a:ea typeface="+mn-ea"/>
                          <a:cs typeface="+mn-cs"/>
                        </a:rPr>
                        <a:t>Média</a:t>
                      </a:r>
                      <a:endParaRPr lang="en-US" sz="18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kern="1200" dirty="0">
                          <a:solidFill>
                            <a:schemeClr val="lt1"/>
                          </a:solidFill>
                          <a:latin typeface="+mn-lt"/>
                          <a:ea typeface="+mn-ea"/>
                          <a:cs typeface="+mn-cs"/>
                        </a:rPr>
                        <a:t>Grave</a:t>
                      </a:r>
                      <a:endParaRPr lang="en-US" sz="18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kern="1200" dirty="0">
                          <a:solidFill>
                            <a:schemeClr val="lt1"/>
                          </a:solidFill>
                          <a:latin typeface="+mn-lt"/>
                          <a:ea typeface="+mn-ea"/>
                          <a:cs typeface="+mn-cs"/>
                        </a:rPr>
                        <a:t>Gravíssima</a:t>
                      </a:r>
                      <a:endParaRPr lang="en-US" sz="1800" b="1" kern="1200" dirty="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val="10001"/>
                  </a:ext>
                </a:extLst>
              </a:tr>
              <a:tr h="370840">
                <a:tc>
                  <a:txBody>
                    <a:bodyPr/>
                    <a:lstStyle/>
                    <a:p>
                      <a:r>
                        <a:rPr lang="pt-BR" dirty="0"/>
                        <a:t>Classe A</a:t>
                      </a:r>
                      <a:endParaRPr lang="en-US" dirty="0"/>
                    </a:p>
                  </a:txBody>
                  <a:tcPr/>
                </a:tc>
                <a:tc>
                  <a:txBody>
                    <a:bodyPr/>
                    <a:lstStyle/>
                    <a:p>
                      <a:r>
                        <a:rPr lang="pt-BR" dirty="0"/>
                        <a:t>Exemplo ou frequentemente em  conformidade</a:t>
                      </a:r>
                      <a:endParaRPr lang="en-US" dirty="0"/>
                    </a:p>
                  </a:txBody>
                  <a:tcPr/>
                </a:tc>
                <a:tc>
                  <a:txBody>
                    <a:bodyPr/>
                    <a:lstStyle/>
                    <a:p>
                      <a:pPr algn="ctr"/>
                      <a:r>
                        <a:rPr lang="pt-BR" dirty="0"/>
                        <a:t>Até 3</a:t>
                      </a:r>
                      <a:endParaRPr lang="en-US" dirty="0"/>
                    </a:p>
                  </a:txBody>
                  <a:tcPr/>
                </a:tc>
                <a:tc>
                  <a:txBody>
                    <a:bodyPr/>
                    <a:lstStyle/>
                    <a:p>
                      <a:pPr algn="ctr"/>
                      <a:r>
                        <a:rPr lang="pt-BR" dirty="0"/>
                        <a:t>Até</a:t>
                      </a:r>
                      <a:r>
                        <a:rPr lang="pt-BR" baseline="0" dirty="0"/>
                        <a:t> 1</a:t>
                      </a:r>
                      <a:endParaRPr lang="en-US" dirty="0"/>
                    </a:p>
                  </a:txBody>
                  <a:tcPr/>
                </a:tc>
                <a:tc>
                  <a:txBody>
                    <a:bodyPr/>
                    <a:lstStyle/>
                    <a:p>
                      <a:pPr algn="ctr"/>
                      <a:r>
                        <a:rPr lang="pt-BR" dirty="0"/>
                        <a:t>0</a:t>
                      </a:r>
                      <a:endParaRPr lang="en-US" dirty="0"/>
                    </a:p>
                  </a:txBody>
                  <a:tcPr/>
                </a:tc>
                <a:tc>
                  <a:txBody>
                    <a:bodyPr/>
                    <a:lstStyle/>
                    <a:p>
                      <a:pPr algn="ctr"/>
                      <a:r>
                        <a:rPr lang="pt-BR" dirty="0"/>
                        <a:t>0</a:t>
                      </a:r>
                      <a:endParaRPr lang="en-US" dirty="0"/>
                    </a:p>
                  </a:txBody>
                  <a:tcPr/>
                </a:tc>
                <a:extLst>
                  <a:ext uri="{0D108BD9-81ED-4DB2-BD59-A6C34878D82A}">
                    <a16:rowId xmlns:a16="http://schemas.microsoft.com/office/drawing/2014/main" val="10002"/>
                  </a:ext>
                </a:extLst>
              </a:tr>
              <a:tr h="370840">
                <a:tc>
                  <a:txBody>
                    <a:bodyPr/>
                    <a:lstStyle/>
                    <a:p>
                      <a:r>
                        <a:rPr lang="pt-BR" dirty="0"/>
                        <a:t>Classe  B</a:t>
                      </a:r>
                      <a:endParaRPr lang="en-US" dirty="0"/>
                    </a:p>
                  </a:txBody>
                  <a:tcPr/>
                </a:tc>
                <a:tc>
                  <a:txBody>
                    <a:bodyPr/>
                    <a:lstStyle/>
                    <a:p>
                      <a:r>
                        <a:rPr lang="pt-BR" dirty="0"/>
                        <a:t>Desconforme por descuido,</a:t>
                      </a:r>
                      <a:r>
                        <a:rPr lang="pt-BR" baseline="0" dirty="0"/>
                        <a:t> incapacidade, desinformação</a:t>
                      </a:r>
                      <a:endParaRPr lang="en-US" dirty="0"/>
                    </a:p>
                  </a:txBody>
                  <a:tcPr/>
                </a:tc>
                <a:tc>
                  <a:txBody>
                    <a:bodyPr/>
                    <a:lstStyle/>
                    <a:p>
                      <a:pPr algn="ctr"/>
                      <a:r>
                        <a:rPr lang="pt-BR" dirty="0"/>
                        <a:t>Entre 3 e 5</a:t>
                      </a:r>
                      <a:endParaRPr lang="en-US" dirty="0"/>
                    </a:p>
                  </a:txBody>
                  <a:tcPr/>
                </a:tc>
                <a:tc>
                  <a:txBody>
                    <a:bodyPr/>
                    <a:lstStyle/>
                    <a:p>
                      <a:pPr algn="ctr"/>
                      <a:r>
                        <a:rPr lang="pt-BR" dirty="0"/>
                        <a:t>Entre 1 e 3</a:t>
                      </a:r>
                      <a:endParaRPr lang="en-US" dirty="0"/>
                    </a:p>
                  </a:txBody>
                  <a:tcPr/>
                </a:tc>
                <a:tc>
                  <a:txBody>
                    <a:bodyPr/>
                    <a:lstStyle/>
                    <a:p>
                      <a:pPr algn="ctr"/>
                      <a:r>
                        <a:rPr lang="pt-BR" dirty="0"/>
                        <a:t>Até 1</a:t>
                      </a:r>
                      <a:endParaRPr lang="en-US" dirty="0"/>
                    </a:p>
                  </a:txBody>
                  <a:tcPr/>
                </a:tc>
                <a:tc>
                  <a:txBody>
                    <a:bodyPr/>
                    <a:lstStyle/>
                    <a:p>
                      <a:pPr algn="ctr"/>
                      <a:r>
                        <a:rPr lang="pt-BR" dirty="0"/>
                        <a:t>0</a:t>
                      </a:r>
                      <a:endParaRPr lang="en-US" dirty="0"/>
                    </a:p>
                  </a:txBody>
                  <a:tcPr/>
                </a:tc>
                <a:extLst>
                  <a:ext uri="{0D108BD9-81ED-4DB2-BD59-A6C34878D82A}">
                    <a16:rowId xmlns:a16="http://schemas.microsoft.com/office/drawing/2014/main" val="10003"/>
                  </a:ext>
                </a:extLst>
              </a:tr>
              <a:tr h="370840">
                <a:tc>
                  <a:txBody>
                    <a:bodyPr/>
                    <a:lstStyle/>
                    <a:p>
                      <a:r>
                        <a:rPr lang="pt-BR" dirty="0"/>
                        <a:t>Classe C</a:t>
                      </a:r>
                      <a:endParaRPr lang="en-US" dirty="0"/>
                    </a:p>
                  </a:txBody>
                  <a:tcPr/>
                </a:tc>
                <a:tc>
                  <a:txBody>
                    <a:bodyPr/>
                    <a:lstStyle/>
                    <a:p>
                      <a:r>
                        <a:rPr lang="pt-BR" dirty="0"/>
                        <a:t>Aceita o risco de sanção ou</a:t>
                      </a:r>
                      <a:r>
                        <a:rPr lang="pt-BR" baseline="0" dirty="0"/>
                        <a:t> decide ser desconforme</a:t>
                      </a:r>
                      <a:endParaRPr lang="en-US" dirty="0"/>
                    </a:p>
                  </a:txBody>
                  <a:tcPr/>
                </a:tc>
                <a:tc>
                  <a:txBody>
                    <a:bodyPr/>
                    <a:lstStyle/>
                    <a:p>
                      <a:pPr algn="ctr"/>
                      <a:r>
                        <a:rPr lang="pt-BR" dirty="0"/>
                        <a:t>Mais que 5</a:t>
                      </a:r>
                      <a:endParaRPr lang="en-US" dirty="0"/>
                    </a:p>
                  </a:txBody>
                  <a:tcPr/>
                </a:tc>
                <a:tc>
                  <a:txBody>
                    <a:bodyPr/>
                    <a:lstStyle/>
                    <a:p>
                      <a:pPr algn="ctr"/>
                      <a:r>
                        <a:rPr lang="pt-BR" dirty="0"/>
                        <a:t>Mais que 3</a:t>
                      </a:r>
                      <a:endParaRPr lang="en-US" dirty="0"/>
                    </a:p>
                  </a:txBody>
                  <a:tcPr/>
                </a:tc>
                <a:tc>
                  <a:txBody>
                    <a:bodyPr/>
                    <a:lstStyle/>
                    <a:p>
                      <a:pPr algn="ctr"/>
                      <a:r>
                        <a:rPr lang="pt-BR" dirty="0"/>
                        <a:t>Mais que</a:t>
                      </a:r>
                      <a:r>
                        <a:rPr lang="pt-BR" baseline="0" dirty="0"/>
                        <a:t> 1</a:t>
                      </a:r>
                      <a:endParaRPr lang="en-US" dirty="0"/>
                    </a:p>
                  </a:txBody>
                  <a:tcPr/>
                </a:tc>
                <a:tc>
                  <a:txBody>
                    <a:bodyPr/>
                    <a:lstStyle/>
                    <a:p>
                      <a:pPr algn="ctr"/>
                      <a:r>
                        <a:rPr lang="pt-BR" dirty="0"/>
                        <a:t>1 ou mais</a:t>
                      </a:r>
                      <a:endParaRPr lang="en-US" dirty="0"/>
                    </a:p>
                  </a:txBody>
                  <a:tcPr/>
                </a:tc>
                <a:extLst>
                  <a:ext uri="{0D108BD9-81ED-4DB2-BD59-A6C34878D82A}">
                    <a16:rowId xmlns:a16="http://schemas.microsoft.com/office/drawing/2014/main" val="10004"/>
                  </a:ext>
                </a:extLst>
              </a:tr>
            </a:tbl>
          </a:graphicData>
        </a:graphic>
      </p:graphicFrame>
      <p:sp>
        <p:nvSpPr>
          <p:cNvPr id="22" name="Retângulo 21"/>
          <p:cNvSpPr/>
          <p:nvPr/>
        </p:nvSpPr>
        <p:spPr>
          <a:xfrm>
            <a:off x="713707" y="324881"/>
            <a:ext cx="10241338" cy="707886"/>
          </a:xfrm>
          <a:prstGeom prst="rect">
            <a:avLst/>
          </a:prstGeom>
        </p:spPr>
        <p:txBody>
          <a:bodyPr wrap="square">
            <a:spAutoFit/>
          </a:bodyPr>
          <a:lstStyle/>
          <a:p>
            <a:pPr algn="ctr"/>
            <a:r>
              <a:rPr lang="pt-BR" sz="2000" b="1" dirty="0">
                <a:solidFill>
                  <a:srgbClr val="487988"/>
                </a:solidFill>
                <a:latin typeface="Century Gothic" panose="020B0502020202020204" pitchFamily="34" charset="0"/>
              </a:rPr>
              <a:t>Possível aplicação da fiscalização responsiva: classificação de empreendedores pelo histórico de infrações, para fins de dosimetria de multas </a:t>
            </a:r>
          </a:p>
        </p:txBody>
      </p:sp>
    </p:spTree>
    <p:extLst>
      <p:ext uri="{BB962C8B-B14F-4D97-AF65-F5344CB8AC3E}">
        <p14:creationId xmlns:p14="http://schemas.microsoft.com/office/powerpoint/2010/main" val="201643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bg-branco.jpg">
            <a:extLst>
              <a:ext uri="{FF2B5EF4-FFF2-40B4-BE49-F238E27FC236}">
                <a16:creationId xmlns:a16="http://schemas.microsoft.com/office/drawing/2014/main" id="{3D0A3DE8-1E0A-45DB-885A-EE2BB36C3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0" y="-72060"/>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2542" name="Image" descr="Image">
            <a:extLst>
              <a:ext uri="{FF2B5EF4-FFF2-40B4-BE49-F238E27FC236}">
                <a16:creationId xmlns:a16="http://schemas.microsoft.com/office/drawing/2014/main" id="{51AF4CCE-B011-450D-9C49-F2A46EB20C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8538" y="5348288"/>
            <a:ext cx="17367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83" name="#AÁguaÉUmaSó">
            <a:extLst>
              <a:ext uri="{FF2B5EF4-FFF2-40B4-BE49-F238E27FC236}">
                <a16:creationId xmlns:a16="http://schemas.microsoft.com/office/drawing/2014/main" id="{201B55E1-7AC9-41B7-A658-7A3FCE7350F1}"/>
              </a:ext>
            </a:extLst>
          </p:cNvPr>
          <p:cNvSpPr txBox="1">
            <a:spLocks noChangeArrowheads="1"/>
          </p:cNvSpPr>
          <p:nvPr/>
        </p:nvSpPr>
        <p:spPr bwMode="auto">
          <a:xfrm>
            <a:off x="9472613" y="6051550"/>
            <a:ext cx="2328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eaLnBrk="1"/>
            <a:r>
              <a:rPr lang="pt-BR" altLang="pt-BR" sz="2000">
                <a:solidFill>
                  <a:srgbClr val="FFFFFF"/>
                </a:solidFill>
                <a:latin typeface="Montserrat Regular"/>
                <a:ea typeface="Montserrat Regular"/>
                <a:cs typeface="Montserrat Regular"/>
                <a:sym typeface="Montserrat Regular"/>
              </a:rPr>
              <a:t>       #AÁguaÉUmaSó</a:t>
            </a:r>
          </a:p>
        </p:txBody>
      </p:sp>
      <p:sp>
        <p:nvSpPr>
          <p:cNvPr id="17" name="Retângulo 16"/>
          <p:cNvSpPr/>
          <p:nvPr/>
        </p:nvSpPr>
        <p:spPr>
          <a:xfrm>
            <a:off x="134888" y="0"/>
            <a:ext cx="11888544" cy="3416320"/>
          </a:xfrm>
          <a:prstGeom prst="rect">
            <a:avLst/>
          </a:prstGeom>
        </p:spPr>
        <p:txBody>
          <a:bodyPr wrap="square">
            <a:spAutoFit/>
          </a:bodyPr>
          <a:lstStyle/>
          <a:p>
            <a:r>
              <a:rPr lang="pt-BR" b="1" dirty="0">
                <a:solidFill>
                  <a:srgbClr val="000099"/>
                </a:solidFill>
              </a:rPr>
              <a:t>4) Situações de emergência e inação do empreendedor</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Definir </a:t>
            </a:r>
            <a:r>
              <a:rPr lang="pt-BR" b="1" dirty="0">
                <a:solidFill>
                  <a:srgbClr val="000099"/>
                </a:solidFill>
              </a:rPr>
              <a:t>protocolo interno para ação no caso de situações de emergência </a:t>
            </a:r>
            <a:r>
              <a:rPr lang="pt-BR" dirty="0">
                <a:solidFill>
                  <a:srgbClr val="000099"/>
                </a:solidFill>
              </a:rPr>
              <a:t>envolvendo barragens sob sua fiscalização, definindo, pelo menos, procedimentos para notificação do empreendedor, órgãos de defesa civil, e atuação do fiscalizador no caso de inação do empreendedor</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No caso de inação do empreendedor, notificar órgãos de defesa civil e solicitar apoio a órgãos públicos locais ou de defesa civil para avaliação da situação da barragem, proposição de medidas imediatas, e execução de intervenções emergenciais.</a:t>
            </a:r>
          </a:p>
          <a:p>
            <a:pPr marL="800100" lvl="1" indent="-342900">
              <a:buFont typeface="Arial" panose="020B0604020202020204" pitchFamily="34" charset="0"/>
              <a:buChar char="•"/>
            </a:pPr>
            <a:endParaRPr lang="pt-BR" dirty="0">
              <a:solidFill>
                <a:srgbClr val="000099"/>
              </a:solidFill>
            </a:endParaRPr>
          </a:p>
          <a:p>
            <a:pPr marL="800100" lvl="1" indent="-342900">
              <a:buFont typeface="Arial" panose="020B0604020202020204" pitchFamily="34" charset="0"/>
              <a:buChar char="•"/>
            </a:pPr>
            <a:r>
              <a:rPr lang="pt-BR" dirty="0">
                <a:solidFill>
                  <a:srgbClr val="000099"/>
                </a:solidFill>
              </a:rPr>
              <a:t>Caso necessário, no caso de situações de alerta ou emergência, </a:t>
            </a:r>
            <a:r>
              <a:rPr lang="pt-BR" b="1" dirty="0">
                <a:solidFill>
                  <a:srgbClr val="000099"/>
                </a:solidFill>
              </a:rPr>
              <a:t>articular a atuação</a:t>
            </a:r>
            <a:r>
              <a:rPr lang="pt-BR" dirty="0">
                <a:solidFill>
                  <a:srgbClr val="000099"/>
                </a:solidFill>
              </a:rPr>
              <a:t> do empreendedor, órgãos de defesa civil e demais órgãos envolvidos para fins de definição de ações para redução de riscos e danos potenciais</a:t>
            </a:r>
          </a:p>
        </p:txBody>
      </p:sp>
    </p:spTree>
    <p:extLst>
      <p:ext uri="{BB962C8B-B14F-4D97-AF65-F5344CB8AC3E}">
        <p14:creationId xmlns:p14="http://schemas.microsoft.com/office/powerpoint/2010/main" val="391773400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iterate>
                                    <p:tmAbs val="0"/>
                                  </p:iterate>
                                  <p:childTnLst>
                                    <p:set>
                                      <p:cBhvr>
                                        <p:cTn id="6" fill="hold"/>
                                        <p:tgtEl>
                                          <p:spTgt spid="583"/>
                                        </p:tgtEl>
                                        <p:attrNameLst>
                                          <p:attrName>style.visibility</p:attrName>
                                        </p:attrNameLst>
                                      </p:cBhvr>
                                      <p:to>
                                        <p:strVal val="visible"/>
                                      </p:to>
                                    </p:set>
                                    <p:animEffect transition="in" filter="wipe(left)">
                                      <p:cBhvr>
                                        <p:cTn id="7" dur="5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0" animBg="1" advAuto="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1211</Words>
  <Application>Microsoft Office PowerPoint</Application>
  <PresentationFormat>Widescreen</PresentationFormat>
  <Paragraphs>124</Paragraphs>
  <Slides>8</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8</vt:i4>
      </vt:variant>
    </vt:vector>
  </HeadingPairs>
  <TitlesOfParts>
    <vt:vector size="15" baseType="lpstr">
      <vt:lpstr>Arial</vt:lpstr>
      <vt:lpstr>Calibri</vt:lpstr>
      <vt:lpstr>Calibri Light</vt:lpstr>
      <vt:lpstr>Century Gothic</vt:lpstr>
      <vt:lpstr>Montserrat Light</vt:lpstr>
      <vt:lpstr>Montserrat Regular</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 Vaz Lopes</dc:creator>
  <cp:lastModifiedBy>Mariana Azevedo Godoy</cp:lastModifiedBy>
  <cp:revision>13</cp:revision>
  <dcterms:created xsi:type="dcterms:W3CDTF">2021-04-29T02:18:54Z</dcterms:created>
  <dcterms:modified xsi:type="dcterms:W3CDTF">2021-09-24T14:42:00Z</dcterms:modified>
</cp:coreProperties>
</file>